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3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2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7" r:id="rId2"/>
    <p:sldId id="256" r:id="rId3"/>
    <p:sldId id="259" r:id="rId4"/>
    <p:sldId id="261" r:id="rId5"/>
    <p:sldId id="260" r:id="rId6"/>
    <p:sldId id="269" r:id="rId7"/>
    <p:sldId id="270" r:id="rId8"/>
    <p:sldId id="271" r:id="rId9"/>
    <p:sldId id="263" r:id="rId10"/>
    <p:sldId id="265" r:id="rId11"/>
    <p:sldId id="264" r:id="rId12"/>
    <p:sldId id="266" r:id="rId13"/>
    <p:sldId id="273" r:id="rId14"/>
    <p:sldId id="286" r:id="rId15"/>
    <p:sldId id="278" r:id="rId16"/>
    <p:sldId id="272" r:id="rId17"/>
    <p:sldId id="274" r:id="rId18"/>
    <p:sldId id="281" r:id="rId19"/>
    <p:sldId id="279" r:id="rId20"/>
    <p:sldId id="275" r:id="rId21"/>
    <p:sldId id="276" r:id="rId22"/>
    <p:sldId id="280" r:id="rId23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25"/>
      <p:bold r:id="rId26"/>
    </p:embeddedFont>
    <p:embeddedFont>
      <p:font typeface="Amasis MT Pro" panose="02040504050005020304" pitchFamily="18" charset="0"/>
      <p:regular r:id="rId27"/>
      <p:bold r:id="rId28"/>
      <p:italic r:id="rId29"/>
      <p:boldItalic r:id="rId30"/>
    </p:embeddedFont>
    <p:embeddedFont>
      <p:font typeface="Cambria Math" panose="02040503050406030204" pitchFamily="18" charset="0"/>
      <p:regular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4113"/>
    <a:srgbClr val="C0504D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301" autoAdjust="0"/>
  </p:normalViewPr>
  <p:slideViewPr>
    <p:cSldViewPr showGuides="1">
      <p:cViewPr varScale="1">
        <p:scale>
          <a:sx n="64" d="100"/>
          <a:sy n="64" d="100"/>
        </p:scale>
        <p:origin x="200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DAC48E-AFAD-497F-874C-DDE8B3074CB7}" type="doc">
      <dgm:prSet loTypeId="urn:microsoft.com/office/officeart/2005/8/layout/hProcess9" loCatId="process" qsTypeId="urn:microsoft.com/office/officeart/2005/8/quickstyle/simple1" qsCatId="simple" csTypeId="urn:microsoft.com/office/officeart/2005/8/colors/accent0_2" csCatId="mainScheme" phldr="1"/>
      <dgm:spPr/>
    </dgm:pt>
    <dgm:pt modelId="{A519321D-02A0-4707-B06A-BF3082FF7970}">
      <dgm:prSet phldrT="[Text]" custT="1"/>
      <dgm:spPr>
        <a:ln>
          <a:solidFill>
            <a:srgbClr val="7F7F7F"/>
          </a:solidFill>
        </a:ln>
      </dgm:spPr>
      <dgm:t>
        <a:bodyPr/>
        <a:lstStyle/>
        <a:p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Initialization</a:t>
          </a:r>
        </a:p>
      </dgm:t>
    </dgm:pt>
    <dgm:pt modelId="{BDC3F5AB-195C-4606-95CE-6C01FF5E7F70}" type="sibTrans" cxnId="{C3C04197-8A54-4A5E-837A-43560208A8CC}">
      <dgm:prSet/>
      <dgm:spPr/>
      <dgm:t>
        <a:bodyPr/>
        <a:lstStyle/>
        <a:p>
          <a:endParaRPr lang="en-US" sz="1500"/>
        </a:p>
      </dgm:t>
    </dgm:pt>
    <dgm:pt modelId="{753F3307-FE7F-4CA9-991E-3736A5F9546F}" type="parTrans" cxnId="{C3C04197-8A54-4A5E-837A-43560208A8CC}">
      <dgm:prSet/>
      <dgm:spPr/>
      <dgm:t>
        <a:bodyPr/>
        <a:lstStyle/>
        <a:p>
          <a:endParaRPr lang="en-US" sz="1500"/>
        </a:p>
      </dgm:t>
    </dgm:pt>
    <dgm:pt modelId="{CC68CF26-610A-46B5-8F83-50A06217973D}">
      <dgm:prSet phldrT="[Text]" custT="1"/>
      <dgm:spPr>
        <a:ln>
          <a:solidFill>
            <a:srgbClr val="7F7F7F"/>
          </a:solidFill>
        </a:ln>
      </dgm:spPr>
      <dgm:t>
        <a:bodyPr/>
        <a:lstStyle/>
        <a:p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Collision</a:t>
          </a:r>
        </a:p>
      </dgm:t>
    </dgm:pt>
    <dgm:pt modelId="{15BFDB67-24B9-4322-A9B2-FCC5F2BC4F31}" type="sibTrans" cxnId="{DAA2353D-B998-444A-8881-E99437F7D145}">
      <dgm:prSet/>
      <dgm:spPr/>
      <dgm:t>
        <a:bodyPr/>
        <a:lstStyle/>
        <a:p>
          <a:endParaRPr lang="en-US" sz="1500"/>
        </a:p>
      </dgm:t>
    </dgm:pt>
    <dgm:pt modelId="{A9607574-FE03-4C8C-B26B-71085627E783}" type="parTrans" cxnId="{DAA2353D-B998-444A-8881-E99437F7D145}">
      <dgm:prSet/>
      <dgm:spPr/>
      <dgm:t>
        <a:bodyPr/>
        <a:lstStyle/>
        <a:p>
          <a:endParaRPr lang="en-US" sz="1500"/>
        </a:p>
      </dgm:t>
    </dgm:pt>
    <dgm:pt modelId="{4940BA42-0EF8-4FBC-B839-5DA394F293FF}">
      <dgm:prSet phldrT="[Text]" custT="1"/>
      <dgm:spPr>
        <a:ln>
          <a:solidFill>
            <a:srgbClr val="7F7F7F"/>
          </a:solidFill>
        </a:ln>
      </dgm:spPr>
      <dgm:t>
        <a:bodyPr/>
        <a:lstStyle/>
        <a:p>
          <a:pPr algn="ctr"/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BC Treatment</a:t>
          </a:r>
        </a:p>
        <a:p>
          <a:pPr algn="ctr"/>
          <a:r>
            <a:rPr lang="en-US" sz="17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Curved fixed wall</a:t>
          </a:r>
        </a:p>
        <a:p>
          <a:pPr algn="ctr"/>
          <a:r>
            <a:rPr lang="en-US" sz="17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Flat moving wall</a:t>
          </a:r>
        </a:p>
      </dgm:t>
    </dgm:pt>
    <dgm:pt modelId="{4F693FE2-B2B3-4F95-BCBA-070AE6813591}" type="sibTrans" cxnId="{D75CFCDC-3CD2-4F59-9117-7124AA6D80D2}">
      <dgm:prSet/>
      <dgm:spPr/>
      <dgm:t>
        <a:bodyPr/>
        <a:lstStyle/>
        <a:p>
          <a:endParaRPr lang="en-US" sz="1500"/>
        </a:p>
      </dgm:t>
    </dgm:pt>
    <dgm:pt modelId="{14E00CAE-126E-49A6-9577-06449FF10336}" type="parTrans" cxnId="{D75CFCDC-3CD2-4F59-9117-7124AA6D80D2}">
      <dgm:prSet/>
      <dgm:spPr/>
      <dgm:t>
        <a:bodyPr/>
        <a:lstStyle/>
        <a:p>
          <a:endParaRPr lang="en-US" sz="1500"/>
        </a:p>
      </dgm:t>
    </dgm:pt>
    <mc:AlternateContent xmlns:mc="http://schemas.openxmlformats.org/markup-compatibility/2006" xmlns:a14="http://schemas.microsoft.com/office/drawing/2010/main">
      <mc:Choice Requires="a14">
        <dgm:pt modelId="{C2C0AE26-06B1-43B2-8474-7A0A2DC7FE74}">
          <dgm:prSet phldrT="[Text]" custT="1"/>
          <dgm:spPr>
            <a:ln>
              <a:solidFill>
                <a:srgbClr val="7F7F7F"/>
              </a:solidFill>
            </a:ln>
          </dgm:spPr>
          <dgm:t>
            <a:bodyPr/>
            <a:lstStyle/>
            <a:p>
              <a:r>
                <a:rPr lang="en-US" sz="1600" b="1" spc="-100" baseline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" panose="02040504050005020304" pitchFamily="18" charset="0"/>
                </a:rPr>
                <a:t>Reconstruction</a:t>
              </a:r>
            </a:p>
            <a:p>
              <a:r>
                <a:rPr lang="en-US" sz="1700" spc="-100" baseline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" panose="02040504050005020304" pitchFamily="18" charset="0"/>
                </a:rPr>
                <a:t>Calculate </a:t>
              </a:r>
              <a14:m>
                <m:oMath xmlns:m="http://schemas.openxmlformats.org/officeDocument/2006/math">
                  <m:r>
                    <a:rPr lang="en-US" sz="1700" b="0" i="1" spc="-100" baseline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Cambria Math" panose="02040503050406030204" pitchFamily="18" charset="0"/>
                    </a:rPr>
                    <m:t>𝜌</m:t>
                  </m:r>
                  <m:r>
                    <a:rPr lang="en-US" sz="1700" b="0" i="1" spc="-100" baseline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Cambria Math" panose="02040503050406030204" pitchFamily="18" charset="0"/>
                    </a:rPr>
                    <m:t>, </m:t>
                  </m:r>
                  <m:r>
                    <a:rPr lang="en-US" sz="1700" b="0" i="1" spc="-100" baseline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Cambria Math" panose="02040503050406030204" pitchFamily="18" charset="0"/>
                    </a:rPr>
                    <m:t>𝑢</m:t>
                  </m:r>
                  <m:r>
                    <a:rPr lang="en-US" sz="1700" b="0" i="1" spc="-100" baseline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Cambria Math" panose="02040503050406030204" pitchFamily="18" charset="0"/>
                    </a:rPr>
                    <m:t>, </m:t>
                  </m:r>
                  <m:r>
                    <a:rPr lang="en-US" sz="1700" b="0" i="1" spc="-100" baseline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Cambria Math" panose="02040503050406030204" pitchFamily="18" charset="0"/>
                    </a:rPr>
                    <m:t>𝑣</m:t>
                  </m:r>
                </m:oMath>
              </a14:m>
              <a:endParaRPr lang="en-US" sz="1700" spc="-1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masis MT Pro" panose="02040504050005020304" pitchFamily="18" charset="0"/>
              </a:endParaRPr>
            </a:p>
            <a:p>
              <a:r>
                <a:rPr lang="en-US" sz="1700" spc="-100" baseline="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Calibrate </a:t>
              </a:r>
              <a14:m>
                <m:oMath xmlns:m="http://schemas.openxmlformats.org/officeDocument/2006/math">
                  <m:r>
                    <a:rPr lang="en-US" sz="1700" b="0" i="1" spc="-100" baseline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𝜌</m:t>
                  </m:r>
                  <m:r>
                    <a:rPr lang="en-US" sz="1700" b="0" i="1" spc="-100" baseline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,=</m:t>
                  </m:r>
                  <m:sSub>
                    <m:sSubPr>
                      <m:ctrlPr>
                        <a:rPr lang="en-US" sz="1700" b="0" i="1" spc="-100" baseline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en-US" sz="1700" b="0" i="1" spc="-100" baseline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𝜌</m:t>
                      </m:r>
                    </m:e>
                    <m:sub>
                      <m:r>
                        <a:rPr lang="en-US" sz="1700" b="0" i="1" spc="-100" baseline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sub>
                  </m:sSub>
                  <m:r>
                    <a:rPr lang="en-US" sz="1700" b="0" i="1" spc="-100" baseline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 ,  </m:t>
                  </m:r>
                  <m:r>
                    <a:rPr lang="en-US" sz="1700" b="0" i="1" spc="-100" baseline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𝑢</m:t>
                  </m:r>
                  <m:r>
                    <a:rPr lang="en-US" sz="1700" b="0" i="1" spc="-100" baseline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=0,  </m:t>
                  </m:r>
                  <m:r>
                    <a:rPr lang="en-US" sz="1700" b="0" i="1" spc="-100" baseline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𝑣</m:t>
                  </m:r>
                  <m:r>
                    <a:rPr lang="en-US" sz="1700" b="0" i="1" spc="-100" baseline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=0</m:t>
                  </m:r>
                </m:oMath>
              </a14:m>
              <a:r>
                <a:rPr lang="en-US" sz="1700" spc="-100" baseline="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           for solid nodes </a:t>
              </a:r>
            </a:p>
          </dgm:t>
        </dgm:pt>
      </mc:Choice>
      <mc:Fallback xmlns="">
        <dgm:pt modelId="{C2C0AE26-06B1-43B2-8474-7A0A2DC7FE74}">
          <dgm:prSet phldrT="[Text]" custT="1"/>
          <dgm:spPr>
            <a:ln>
              <a:solidFill>
                <a:srgbClr val="7F7F7F"/>
              </a:solidFill>
            </a:ln>
          </dgm:spPr>
          <dgm:t>
            <a:bodyPr/>
            <a:lstStyle/>
            <a:p>
              <a:r>
                <a:rPr lang="en-US" sz="1600" b="1" spc="-100" baseline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" panose="02040504050005020304" pitchFamily="18" charset="0"/>
                </a:rPr>
                <a:t>Reconstruction</a:t>
              </a:r>
            </a:p>
            <a:p>
              <a:r>
                <a:rPr lang="en-US" sz="1700" spc="-100" baseline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" panose="02040504050005020304" pitchFamily="18" charset="0"/>
                </a:rPr>
                <a:t>Calculate </a:t>
              </a:r>
              <a:r>
                <a:rPr lang="en-US" sz="1700" b="0" i="0" spc="-1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panose="02040503050406030204" pitchFamily="18" charset="0"/>
                </a:rPr>
                <a:t>𝜌, 𝑢, 𝑣</a:t>
              </a:r>
              <a:endParaRPr lang="en-US" sz="1700" spc="-1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masis MT Pro" panose="02040504050005020304" pitchFamily="18" charset="0"/>
              </a:endParaRPr>
            </a:p>
            <a:p>
              <a:r>
                <a:rPr lang="en-US" sz="1700" spc="-100" baseline="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Calibrate </a:t>
              </a:r>
              <a:r>
                <a:rPr lang="en-US" sz="1700" b="0" i="0" spc="-100" baseline="0">
                  <a:solidFill>
                    <a:srgbClr val="FF0000"/>
                  </a:solidFill>
                  <a:latin typeface="Cambria Math" panose="02040503050406030204" pitchFamily="18" charset="0"/>
                </a:rPr>
                <a:t>𝜌,=𝜌_0  ,  𝑢=0,  𝑣=0</a:t>
              </a:r>
              <a:r>
                <a:rPr lang="en-US" sz="1700" spc="-100" baseline="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           for solid nodes </a:t>
              </a:r>
            </a:p>
          </dgm:t>
        </dgm:pt>
      </mc:Fallback>
    </mc:AlternateContent>
    <dgm:pt modelId="{0DD5D036-0654-48C8-A35A-31DE22DBDD8D}" type="sibTrans" cxnId="{8D2AD24A-509D-4CD8-8909-E10C3164E0AF}">
      <dgm:prSet/>
      <dgm:spPr/>
      <dgm:t>
        <a:bodyPr/>
        <a:lstStyle/>
        <a:p>
          <a:endParaRPr lang="en-US" sz="1500"/>
        </a:p>
      </dgm:t>
    </dgm:pt>
    <dgm:pt modelId="{757C7C92-AB43-4DF5-AFA3-F2A5A32195FB}" type="parTrans" cxnId="{8D2AD24A-509D-4CD8-8909-E10C3164E0AF}">
      <dgm:prSet/>
      <dgm:spPr/>
      <dgm:t>
        <a:bodyPr/>
        <a:lstStyle/>
        <a:p>
          <a:endParaRPr lang="en-US" sz="1500"/>
        </a:p>
      </dgm:t>
    </dgm:pt>
    <dgm:pt modelId="{3EEC846F-5D54-4ADD-9D42-91C57A4A0D5C}">
      <dgm:prSet phldrT="[Text]" custT="1"/>
      <dgm:spPr>
        <a:ln>
          <a:solidFill>
            <a:srgbClr val="7F7F7F"/>
          </a:solidFill>
        </a:ln>
      </dgm:spPr>
      <dgm:t>
        <a:bodyPr/>
        <a:lstStyle/>
        <a:p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Streaming</a:t>
          </a:r>
        </a:p>
      </dgm:t>
    </dgm:pt>
    <dgm:pt modelId="{9FF2BA91-4831-4EEC-9495-4585AE4672BE}" type="sibTrans" cxnId="{9486119A-9282-40FB-A140-D1A726FA6972}">
      <dgm:prSet/>
      <dgm:spPr/>
      <dgm:t>
        <a:bodyPr/>
        <a:lstStyle/>
        <a:p>
          <a:endParaRPr lang="en-US" sz="1500"/>
        </a:p>
      </dgm:t>
    </dgm:pt>
    <dgm:pt modelId="{A1ED97B2-BEA8-4835-A72F-BB48FDAA0589}" type="parTrans" cxnId="{9486119A-9282-40FB-A140-D1A726FA6972}">
      <dgm:prSet/>
      <dgm:spPr/>
      <dgm:t>
        <a:bodyPr/>
        <a:lstStyle/>
        <a:p>
          <a:endParaRPr lang="en-US" sz="1500"/>
        </a:p>
      </dgm:t>
    </dgm:pt>
    <dgm:pt modelId="{ADA0C53A-EF64-4DBC-90BA-27803B72BDE7}" type="pres">
      <dgm:prSet presAssocID="{F3DAC48E-AFAD-497F-874C-DDE8B3074CB7}" presName="CompostProcess" presStyleCnt="0">
        <dgm:presLayoutVars>
          <dgm:dir/>
          <dgm:resizeHandles val="exact"/>
        </dgm:presLayoutVars>
      </dgm:prSet>
      <dgm:spPr/>
    </dgm:pt>
    <dgm:pt modelId="{42D15356-B452-4651-B267-02EEB3F7C630}" type="pres">
      <dgm:prSet presAssocID="{F3DAC48E-AFAD-497F-874C-DDE8B3074CB7}" presName="arrow" presStyleLbl="bgShp" presStyleIdx="0" presStyleCnt="1" custLinFactNeighborX="-568"/>
      <dgm:spPr/>
    </dgm:pt>
    <dgm:pt modelId="{3F35F0D3-E5E8-42A0-8A8F-EB4945F401BD}" type="pres">
      <dgm:prSet presAssocID="{F3DAC48E-AFAD-497F-874C-DDE8B3074CB7}" presName="linearProcess" presStyleCnt="0"/>
      <dgm:spPr/>
    </dgm:pt>
    <dgm:pt modelId="{91318182-9727-4AF9-BF95-95A20AEB1A50}" type="pres">
      <dgm:prSet presAssocID="{A519321D-02A0-4707-B06A-BF3082FF7970}" presName="textNode" presStyleLbl="node1" presStyleIdx="0" presStyleCnt="5" custScaleX="122344">
        <dgm:presLayoutVars>
          <dgm:bulletEnabled val="1"/>
        </dgm:presLayoutVars>
      </dgm:prSet>
      <dgm:spPr/>
    </dgm:pt>
    <dgm:pt modelId="{F80A7976-45AE-4EBB-9205-08927952A940}" type="pres">
      <dgm:prSet presAssocID="{BDC3F5AB-195C-4606-95CE-6C01FF5E7F70}" presName="sibTrans" presStyleCnt="0"/>
      <dgm:spPr/>
    </dgm:pt>
    <dgm:pt modelId="{41E5DC92-CD9A-4AE9-879F-DC94D7CB7C43}" type="pres">
      <dgm:prSet presAssocID="{CC68CF26-610A-46B5-8F83-50A06217973D}" presName="textNode" presStyleLbl="node1" presStyleIdx="1" presStyleCnt="5">
        <dgm:presLayoutVars>
          <dgm:bulletEnabled val="1"/>
        </dgm:presLayoutVars>
      </dgm:prSet>
      <dgm:spPr/>
    </dgm:pt>
    <dgm:pt modelId="{C60DD5C1-DCCE-40B4-98BF-F4034E410C06}" type="pres">
      <dgm:prSet presAssocID="{15BFDB67-24B9-4322-A9B2-FCC5F2BC4F31}" presName="sibTrans" presStyleCnt="0"/>
      <dgm:spPr/>
    </dgm:pt>
    <dgm:pt modelId="{F016B375-C777-4A79-BA92-2AB9AD813A03}" type="pres">
      <dgm:prSet presAssocID="{3EEC846F-5D54-4ADD-9D42-91C57A4A0D5C}" presName="textNode" presStyleLbl="node1" presStyleIdx="2" presStyleCnt="5">
        <dgm:presLayoutVars>
          <dgm:bulletEnabled val="1"/>
        </dgm:presLayoutVars>
      </dgm:prSet>
      <dgm:spPr/>
    </dgm:pt>
    <dgm:pt modelId="{F6F1DAC4-495E-44E1-BBA8-92F8B6C9BD1E}" type="pres">
      <dgm:prSet presAssocID="{9FF2BA91-4831-4EEC-9495-4585AE4672BE}" presName="sibTrans" presStyleCnt="0"/>
      <dgm:spPr/>
    </dgm:pt>
    <dgm:pt modelId="{9BABE916-804C-4DB8-A3CE-BA9C709596D5}" type="pres">
      <dgm:prSet presAssocID="{4940BA42-0EF8-4FBC-B839-5DA394F293FF}" presName="textNode" presStyleLbl="node1" presStyleIdx="3" presStyleCnt="5">
        <dgm:presLayoutVars>
          <dgm:bulletEnabled val="1"/>
        </dgm:presLayoutVars>
      </dgm:prSet>
      <dgm:spPr/>
    </dgm:pt>
    <dgm:pt modelId="{7B2E2F2B-5E54-4872-B19D-02AF716B7E27}" type="pres">
      <dgm:prSet presAssocID="{4F693FE2-B2B3-4F95-BCBA-070AE6813591}" presName="sibTrans" presStyleCnt="0"/>
      <dgm:spPr/>
    </dgm:pt>
    <dgm:pt modelId="{70558CF3-17E6-4DC2-AE82-1BB6C6EF0A5E}" type="pres">
      <dgm:prSet presAssocID="{C2C0AE26-06B1-43B2-8474-7A0A2DC7FE74}" presName="textNode" presStyleLbl="node1" presStyleIdx="4" presStyleCnt="5" custScaleX="156646">
        <dgm:presLayoutVars>
          <dgm:bulletEnabled val="1"/>
        </dgm:presLayoutVars>
      </dgm:prSet>
      <dgm:spPr/>
    </dgm:pt>
  </dgm:ptLst>
  <dgm:cxnLst>
    <dgm:cxn modelId="{41598D39-44F3-4ECC-959F-28BF8138A676}" type="presOf" srcId="{CC68CF26-610A-46B5-8F83-50A06217973D}" destId="{41E5DC92-CD9A-4AE9-879F-DC94D7CB7C43}" srcOrd="0" destOrd="0" presId="urn:microsoft.com/office/officeart/2005/8/layout/hProcess9"/>
    <dgm:cxn modelId="{DAA2353D-B998-444A-8881-E99437F7D145}" srcId="{F3DAC48E-AFAD-497F-874C-DDE8B3074CB7}" destId="{CC68CF26-610A-46B5-8F83-50A06217973D}" srcOrd="1" destOrd="0" parTransId="{A9607574-FE03-4C8C-B26B-71085627E783}" sibTransId="{15BFDB67-24B9-4322-A9B2-FCC5F2BC4F31}"/>
    <dgm:cxn modelId="{D200545C-B06B-453E-891A-407E41F857EF}" type="presOf" srcId="{3EEC846F-5D54-4ADD-9D42-91C57A4A0D5C}" destId="{F016B375-C777-4A79-BA92-2AB9AD813A03}" srcOrd="0" destOrd="0" presId="urn:microsoft.com/office/officeart/2005/8/layout/hProcess9"/>
    <dgm:cxn modelId="{8D2AD24A-509D-4CD8-8909-E10C3164E0AF}" srcId="{F3DAC48E-AFAD-497F-874C-DDE8B3074CB7}" destId="{C2C0AE26-06B1-43B2-8474-7A0A2DC7FE74}" srcOrd="4" destOrd="0" parTransId="{757C7C92-AB43-4DF5-AFA3-F2A5A32195FB}" sibTransId="{0DD5D036-0654-48C8-A35A-31DE22DBDD8D}"/>
    <dgm:cxn modelId="{965D5379-91AB-41EC-B75E-7D87436FDA88}" type="presOf" srcId="{C2C0AE26-06B1-43B2-8474-7A0A2DC7FE74}" destId="{70558CF3-17E6-4DC2-AE82-1BB6C6EF0A5E}" srcOrd="0" destOrd="0" presId="urn:microsoft.com/office/officeart/2005/8/layout/hProcess9"/>
    <dgm:cxn modelId="{A3111B5A-2249-4230-976D-A21400F4129F}" type="presOf" srcId="{F3DAC48E-AFAD-497F-874C-DDE8B3074CB7}" destId="{ADA0C53A-EF64-4DBC-90BA-27803B72BDE7}" srcOrd="0" destOrd="0" presId="urn:microsoft.com/office/officeart/2005/8/layout/hProcess9"/>
    <dgm:cxn modelId="{9EE96C81-4932-40A5-91F0-C33E60AE1118}" type="presOf" srcId="{4940BA42-0EF8-4FBC-B839-5DA394F293FF}" destId="{9BABE916-804C-4DB8-A3CE-BA9C709596D5}" srcOrd="0" destOrd="0" presId="urn:microsoft.com/office/officeart/2005/8/layout/hProcess9"/>
    <dgm:cxn modelId="{C3C04197-8A54-4A5E-837A-43560208A8CC}" srcId="{F3DAC48E-AFAD-497F-874C-DDE8B3074CB7}" destId="{A519321D-02A0-4707-B06A-BF3082FF7970}" srcOrd="0" destOrd="0" parTransId="{753F3307-FE7F-4CA9-991E-3736A5F9546F}" sibTransId="{BDC3F5AB-195C-4606-95CE-6C01FF5E7F70}"/>
    <dgm:cxn modelId="{9486119A-9282-40FB-A140-D1A726FA6972}" srcId="{F3DAC48E-AFAD-497F-874C-DDE8B3074CB7}" destId="{3EEC846F-5D54-4ADD-9D42-91C57A4A0D5C}" srcOrd="2" destOrd="0" parTransId="{A1ED97B2-BEA8-4835-A72F-BB48FDAA0589}" sibTransId="{9FF2BA91-4831-4EEC-9495-4585AE4672BE}"/>
    <dgm:cxn modelId="{D75CFCDC-3CD2-4F59-9117-7124AA6D80D2}" srcId="{F3DAC48E-AFAD-497F-874C-DDE8B3074CB7}" destId="{4940BA42-0EF8-4FBC-B839-5DA394F293FF}" srcOrd="3" destOrd="0" parTransId="{14E00CAE-126E-49A6-9577-06449FF10336}" sibTransId="{4F693FE2-B2B3-4F95-BCBA-070AE6813591}"/>
    <dgm:cxn modelId="{0EE3E8FF-A8E7-41A5-853E-63C746202A4E}" type="presOf" srcId="{A519321D-02A0-4707-B06A-BF3082FF7970}" destId="{91318182-9727-4AF9-BF95-95A20AEB1A50}" srcOrd="0" destOrd="0" presId="urn:microsoft.com/office/officeart/2005/8/layout/hProcess9"/>
    <dgm:cxn modelId="{9407A267-3AB1-46E0-9750-FDC5CA3C8032}" type="presParOf" srcId="{ADA0C53A-EF64-4DBC-90BA-27803B72BDE7}" destId="{42D15356-B452-4651-B267-02EEB3F7C630}" srcOrd="0" destOrd="0" presId="urn:microsoft.com/office/officeart/2005/8/layout/hProcess9"/>
    <dgm:cxn modelId="{70722748-C83E-4656-A115-0C945BC3104E}" type="presParOf" srcId="{ADA0C53A-EF64-4DBC-90BA-27803B72BDE7}" destId="{3F35F0D3-E5E8-42A0-8A8F-EB4945F401BD}" srcOrd="1" destOrd="0" presId="urn:microsoft.com/office/officeart/2005/8/layout/hProcess9"/>
    <dgm:cxn modelId="{F0AC13E1-3B41-492F-BA61-4C280E5F313D}" type="presParOf" srcId="{3F35F0D3-E5E8-42A0-8A8F-EB4945F401BD}" destId="{91318182-9727-4AF9-BF95-95A20AEB1A50}" srcOrd="0" destOrd="0" presId="urn:microsoft.com/office/officeart/2005/8/layout/hProcess9"/>
    <dgm:cxn modelId="{B6C78298-3D28-4BDA-ADC1-65F47A8DC6E4}" type="presParOf" srcId="{3F35F0D3-E5E8-42A0-8A8F-EB4945F401BD}" destId="{F80A7976-45AE-4EBB-9205-08927952A940}" srcOrd="1" destOrd="0" presId="urn:microsoft.com/office/officeart/2005/8/layout/hProcess9"/>
    <dgm:cxn modelId="{AF9A0CEA-149D-4CD8-8DFD-53C9BE0A8073}" type="presParOf" srcId="{3F35F0D3-E5E8-42A0-8A8F-EB4945F401BD}" destId="{41E5DC92-CD9A-4AE9-879F-DC94D7CB7C43}" srcOrd="2" destOrd="0" presId="urn:microsoft.com/office/officeart/2005/8/layout/hProcess9"/>
    <dgm:cxn modelId="{D176193D-8228-412F-9900-F8B00397A0EF}" type="presParOf" srcId="{3F35F0D3-E5E8-42A0-8A8F-EB4945F401BD}" destId="{C60DD5C1-DCCE-40B4-98BF-F4034E410C06}" srcOrd="3" destOrd="0" presId="urn:microsoft.com/office/officeart/2005/8/layout/hProcess9"/>
    <dgm:cxn modelId="{9445B455-4850-45E4-9A23-44F603220C94}" type="presParOf" srcId="{3F35F0D3-E5E8-42A0-8A8F-EB4945F401BD}" destId="{F016B375-C777-4A79-BA92-2AB9AD813A03}" srcOrd="4" destOrd="0" presId="urn:microsoft.com/office/officeart/2005/8/layout/hProcess9"/>
    <dgm:cxn modelId="{61ADAE73-1C2F-47C1-A345-AC206B412BBF}" type="presParOf" srcId="{3F35F0D3-E5E8-42A0-8A8F-EB4945F401BD}" destId="{F6F1DAC4-495E-44E1-BBA8-92F8B6C9BD1E}" srcOrd="5" destOrd="0" presId="urn:microsoft.com/office/officeart/2005/8/layout/hProcess9"/>
    <dgm:cxn modelId="{D9EF2780-855E-48A6-9378-FFD7A9F31090}" type="presParOf" srcId="{3F35F0D3-E5E8-42A0-8A8F-EB4945F401BD}" destId="{9BABE916-804C-4DB8-A3CE-BA9C709596D5}" srcOrd="6" destOrd="0" presId="urn:microsoft.com/office/officeart/2005/8/layout/hProcess9"/>
    <dgm:cxn modelId="{C5FF51EC-63AF-4D80-98C8-E91D87417356}" type="presParOf" srcId="{3F35F0D3-E5E8-42A0-8A8F-EB4945F401BD}" destId="{7B2E2F2B-5E54-4872-B19D-02AF716B7E27}" srcOrd="7" destOrd="0" presId="urn:microsoft.com/office/officeart/2005/8/layout/hProcess9"/>
    <dgm:cxn modelId="{50FC4609-09AA-4BE4-8D09-3836212195E0}" type="presParOf" srcId="{3F35F0D3-E5E8-42A0-8A8F-EB4945F401BD}" destId="{70558CF3-17E6-4DC2-AE82-1BB6C6EF0A5E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DAC48E-AFAD-497F-874C-DDE8B3074CB7}" type="doc">
      <dgm:prSet loTypeId="urn:microsoft.com/office/officeart/2005/8/layout/hProcess9" loCatId="process" qsTypeId="urn:microsoft.com/office/officeart/2005/8/quickstyle/simple1" qsCatId="simple" csTypeId="urn:microsoft.com/office/officeart/2005/8/colors/accent0_2" csCatId="mainScheme" phldr="1"/>
      <dgm:spPr/>
    </dgm:pt>
    <dgm:pt modelId="{A519321D-02A0-4707-B06A-BF3082FF7970}">
      <dgm:prSet phldrT="[Text]" custT="1"/>
      <dgm:spPr>
        <a:ln>
          <a:solidFill>
            <a:srgbClr val="7F7F7F"/>
          </a:solidFill>
        </a:ln>
      </dgm:spPr>
      <dgm:t>
        <a:bodyPr/>
        <a:lstStyle/>
        <a:p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Initialization</a:t>
          </a:r>
        </a:p>
      </dgm:t>
    </dgm:pt>
    <dgm:pt modelId="{BDC3F5AB-195C-4606-95CE-6C01FF5E7F70}" type="sibTrans" cxnId="{C3C04197-8A54-4A5E-837A-43560208A8CC}">
      <dgm:prSet/>
      <dgm:spPr/>
      <dgm:t>
        <a:bodyPr/>
        <a:lstStyle/>
        <a:p>
          <a:endParaRPr lang="en-US" sz="1500"/>
        </a:p>
      </dgm:t>
    </dgm:pt>
    <dgm:pt modelId="{753F3307-FE7F-4CA9-991E-3736A5F9546F}" type="parTrans" cxnId="{C3C04197-8A54-4A5E-837A-43560208A8CC}">
      <dgm:prSet/>
      <dgm:spPr/>
      <dgm:t>
        <a:bodyPr/>
        <a:lstStyle/>
        <a:p>
          <a:endParaRPr lang="en-US" sz="1500"/>
        </a:p>
      </dgm:t>
    </dgm:pt>
    <dgm:pt modelId="{CC68CF26-610A-46B5-8F83-50A06217973D}">
      <dgm:prSet phldrT="[Text]" custT="1"/>
      <dgm:spPr>
        <a:ln>
          <a:solidFill>
            <a:srgbClr val="7F7F7F"/>
          </a:solidFill>
        </a:ln>
      </dgm:spPr>
      <dgm:t>
        <a:bodyPr/>
        <a:lstStyle/>
        <a:p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Collision</a:t>
          </a:r>
        </a:p>
      </dgm:t>
    </dgm:pt>
    <dgm:pt modelId="{15BFDB67-24B9-4322-A9B2-FCC5F2BC4F31}" type="sibTrans" cxnId="{DAA2353D-B998-444A-8881-E99437F7D145}">
      <dgm:prSet/>
      <dgm:spPr/>
      <dgm:t>
        <a:bodyPr/>
        <a:lstStyle/>
        <a:p>
          <a:endParaRPr lang="en-US" sz="1500"/>
        </a:p>
      </dgm:t>
    </dgm:pt>
    <dgm:pt modelId="{A9607574-FE03-4C8C-B26B-71085627E783}" type="parTrans" cxnId="{DAA2353D-B998-444A-8881-E99437F7D145}">
      <dgm:prSet/>
      <dgm:spPr/>
      <dgm:t>
        <a:bodyPr/>
        <a:lstStyle/>
        <a:p>
          <a:endParaRPr lang="en-US" sz="1500"/>
        </a:p>
      </dgm:t>
    </dgm:pt>
    <dgm:pt modelId="{4940BA42-0EF8-4FBC-B839-5DA394F293FF}">
      <dgm:prSet phldrT="[Text]" custT="1"/>
      <dgm:spPr>
        <a:ln>
          <a:solidFill>
            <a:srgbClr val="7F7F7F"/>
          </a:solidFill>
        </a:ln>
      </dgm:spPr>
      <dgm:t>
        <a:bodyPr/>
        <a:lstStyle/>
        <a:p>
          <a:pPr algn="ctr"/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BC Treatment</a:t>
          </a:r>
        </a:p>
        <a:p>
          <a:pPr algn="ctr"/>
          <a:r>
            <a:rPr lang="en-US" sz="17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Curved fixed wall</a:t>
          </a:r>
        </a:p>
        <a:p>
          <a:pPr algn="ctr"/>
          <a:r>
            <a:rPr lang="en-US" sz="17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Flat moving wall</a:t>
          </a:r>
        </a:p>
      </dgm:t>
    </dgm:pt>
    <dgm:pt modelId="{4F693FE2-B2B3-4F95-BCBA-070AE6813591}" type="sibTrans" cxnId="{D75CFCDC-3CD2-4F59-9117-7124AA6D80D2}">
      <dgm:prSet/>
      <dgm:spPr/>
      <dgm:t>
        <a:bodyPr/>
        <a:lstStyle/>
        <a:p>
          <a:endParaRPr lang="en-US" sz="1500"/>
        </a:p>
      </dgm:t>
    </dgm:pt>
    <dgm:pt modelId="{14E00CAE-126E-49A6-9577-06449FF10336}" type="parTrans" cxnId="{D75CFCDC-3CD2-4F59-9117-7124AA6D80D2}">
      <dgm:prSet/>
      <dgm:spPr/>
      <dgm:t>
        <a:bodyPr/>
        <a:lstStyle/>
        <a:p>
          <a:endParaRPr lang="en-US" sz="1500"/>
        </a:p>
      </dgm:t>
    </dgm:pt>
    <dgm:pt modelId="{C2C0AE26-06B1-43B2-8474-7A0A2DC7FE74}">
      <dgm:prSet phldrT="[Text]" custT="1"/>
      <dgm:spPr>
        <a:blipFill>
          <a:blip xmlns:r="http://schemas.openxmlformats.org/officeDocument/2006/relationships" r:embed="rId1"/>
          <a:stretch>
            <a:fillRect/>
          </a:stretch>
        </a:blipFill>
        <a:ln>
          <a:solidFill>
            <a:srgbClr val="7F7F7F"/>
          </a:solidFill>
        </a:ln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0DD5D036-0654-48C8-A35A-31DE22DBDD8D}" type="sibTrans" cxnId="{8D2AD24A-509D-4CD8-8909-E10C3164E0AF}">
      <dgm:prSet/>
      <dgm:spPr/>
      <dgm:t>
        <a:bodyPr/>
        <a:lstStyle/>
        <a:p>
          <a:endParaRPr lang="en-US" sz="1500"/>
        </a:p>
      </dgm:t>
    </dgm:pt>
    <dgm:pt modelId="{757C7C92-AB43-4DF5-AFA3-F2A5A32195FB}" type="parTrans" cxnId="{8D2AD24A-509D-4CD8-8909-E10C3164E0AF}">
      <dgm:prSet/>
      <dgm:spPr/>
      <dgm:t>
        <a:bodyPr/>
        <a:lstStyle/>
        <a:p>
          <a:endParaRPr lang="en-US" sz="1500"/>
        </a:p>
      </dgm:t>
    </dgm:pt>
    <dgm:pt modelId="{3EEC846F-5D54-4ADD-9D42-91C57A4A0D5C}">
      <dgm:prSet phldrT="[Text]" custT="1"/>
      <dgm:spPr>
        <a:ln>
          <a:solidFill>
            <a:srgbClr val="7F7F7F"/>
          </a:solidFill>
        </a:ln>
      </dgm:spPr>
      <dgm:t>
        <a:bodyPr/>
        <a:lstStyle/>
        <a:p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Streaming</a:t>
          </a:r>
        </a:p>
      </dgm:t>
    </dgm:pt>
    <dgm:pt modelId="{9FF2BA91-4831-4EEC-9495-4585AE4672BE}" type="sibTrans" cxnId="{9486119A-9282-40FB-A140-D1A726FA6972}">
      <dgm:prSet/>
      <dgm:spPr/>
      <dgm:t>
        <a:bodyPr/>
        <a:lstStyle/>
        <a:p>
          <a:endParaRPr lang="en-US" sz="1500"/>
        </a:p>
      </dgm:t>
    </dgm:pt>
    <dgm:pt modelId="{A1ED97B2-BEA8-4835-A72F-BB48FDAA0589}" type="parTrans" cxnId="{9486119A-9282-40FB-A140-D1A726FA6972}">
      <dgm:prSet/>
      <dgm:spPr/>
      <dgm:t>
        <a:bodyPr/>
        <a:lstStyle/>
        <a:p>
          <a:endParaRPr lang="en-US" sz="1500"/>
        </a:p>
      </dgm:t>
    </dgm:pt>
    <dgm:pt modelId="{ADA0C53A-EF64-4DBC-90BA-27803B72BDE7}" type="pres">
      <dgm:prSet presAssocID="{F3DAC48E-AFAD-497F-874C-DDE8B3074CB7}" presName="CompostProcess" presStyleCnt="0">
        <dgm:presLayoutVars>
          <dgm:dir/>
          <dgm:resizeHandles val="exact"/>
        </dgm:presLayoutVars>
      </dgm:prSet>
      <dgm:spPr/>
    </dgm:pt>
    <dgm:pt modelId="{42D15356-B452-4651-B267-02EEB3F7C630}" type="pres">
      <dgm:prSet presAssocID="{F3DAC48E-AFAD-497F-874C-DDE8B3074CB7}" presName="arrow" presStyleLbl="bgShp" presStyleIdx="0" presStyleCnt="1" custLinFactNeighborX="-568"/>
      <dgm:spPr/>
    </dgm:pt>
    <dgm:pt modelId="{3F35F0D3-E5E8-42A0-8A8F-EB4945F401BD}" type="pres">
      <dgm:prSet presAssocID="{F3DAC48E-AFAD-497F-874C-DDE8B3074CB7}" presName="linearProcess" presStyleCnt="0"/>
      <dgm:spPr/>
    </dgm:pt>
    <dgm:pt modelId="{91318182-9727-4AF9-BF95-95A20AEB1A50}" type="pres">
      <dgm:prSet presAssocID="{A519321D-02A0-4707-B06A-BF3082FF7970}" presName="textNode" presStyleLbl="node1" presStyleIdx="0" presStyleCnt="5" custScaleX="122344">
        <dgm:presLayoutVars>
          <dgm:bulletEnabled val="1"/>
        </dgm:presLayoutVars>
      </dgm:prSet>
      <dgm:spPr/>
    </dgm:pt>
    <dgm:pt modelId="{F80A7976-45AE-4EBB-9205-08927952A940}" type="pres">
      <dgm:prSet presAssocID="{BDC3F5AB-195C-4606-95CE-6C01FF5E7F70}" presName="sibTrans" presStyleCnt="0"/>
      <dgm:spPr/>
    </dgm:pt>
    <dgm:pt modelId="{41E5DC92-CD9A-4AE9-879F-DC94D7CB7C43}" type="pres">
      <dgm:prSet presAssocID="{CC68CF26-610A-46B5-8F83-50A06217973D}" presName="textNode" presStyleLbl="node1" presStyleIdx="1" presStyleCnt="5">
        <dgm:presLayoutVars>
          <dgm:bulletEnabled val="1"/>
        </dgm:presLayoutVars>
      </dgm:prSet>
      <dgm:spPr/>
    </dgm:pt>
    <dgm:pt modelId="{C60DD5C1-DCCE-40B4-98BF-F4034E410C06}" type="pres">
      <dgm:prSet presAssocID="{15BFDB67-24B9-4322-A9B2-FCC5F2BC4F31}" presName="sibTrans" presStyleCnt="0"/>
      <dgm:spPr/>
    </dgm:pt>
    <dgm:pt modelId="{F016B375-C777-4A79-BA92-2AB9AD813A03}" type="pres">
      <dgm:prSet presAssocID="{3EEC846F-5D54-4ADD-9D42-91C57A4A0D5C}" presName="textNode" presStyleLbl="node1" presStyleIdx="2" presStyleCnt="5">
        <dgm:presLayoutVars>
          <dgm:bulletEnabled val="1"/>
        </dgm:presLayoutVars>
      </dgm:prSet>
      <dgm:spPr/>
    </dgm:pt>
    <dgm:pt modelId="{F6F1DAC4-495E-44E1-BBA8-92F8B6C9BD1E}" type="pres">
      <dgm:prSet presAssocID="{9FF2BA91-4831-4EEC-9495-4585AE4672BE}" presName="sibTrans" presStyleCnt="0"/>
      <dgm:spPr/>
    </dgm:pt>
    <dgm:pt modelId="{9BABE916-804C-4DB8-A3CE-BA9C709596D5}" type="pres">
      <dgm:prSet presAssocID="{4940BA42-0EF8-4FBC-B839-5DA394F293FF}" presName="textNode" presStyleLbl="node1" presStyleIdx="3" presStyleCnt="5">
        <dgm:presLayoutVars>
          <dgm:bulletEnabled val="1"/>
        </dgm:presLayoutVars>
      </dgm:prSet>
      <dgm:spPr/>
    </dgm:pt>
    <dgm:pt modelId="{7B2E2F2B-5E54-4872-B19D-02AF716B7E27}" type="pres">
      <dgm:prSet presAssocID="{4F693FE2-B2B3-4F95-BCBA-070AE6813591}" presName="sibTrans" presStyleCnt="0"/>
      <dgm:spPr/>
    </dgm:pt>
    <dgm:pt modelId="{70558CF3-17E6-4DC2-AE82-1BB6C6EF0A5E}" type="pres">
      <dgm:prSet presAssocID="{C2C0AE26-06B1-43B2-8474-7A0A2DC7FE74}" presName="textNode" presStyleLbl="node1" presStyleIdx="4" presStyleCnt="5" custScaleX="156646">
        <dgm:presLayoutVars>
          <dgm:bulletEnabled val="1"/>
        </dgm:presLayoutVars>
      </dgm:prSet>
      <dgm:spPr/>
    </dgm:pt>
  </dgm:ptLst>
  <dgm:cxnLst>
    <dgm:cxn modelId="{41598D39-44F3-4ECC-959F-28BF8138A676}" type="presOf" srcId="{CC68CF26-610A-46B5-8F83-50A06217973D}" destId="{41E5DC92-CD9A-4AE9-879F-DC94D7CB7C43}" srcOrd="0" destOrd="0" presId="urn:microsoft.com/office/officeart/2005/8/layout/hProcess9"/>
    <dgm:cxn modelId="{DAA2353D-B998-444A-8881-E99437F7D145}" srcId="{F3DAC48E-AFAD-497F-874C-DDE8B3074CB7}" destId="{CC68CF26-610A-46B5-8F83-50A06217973D}" srcOrd="1" destOrd="0" parTransId="{A9607574-FE03-4C8C-B26B-71085627E783}" sibTransId="{15BFDB67-24B9-4322-A9B2-FCC5F2BC4F31}"/>
    <dgm:cxn modelId="{D200545C-B06B-453E-891A-407E41F857EF}" type="presOf" srcId="{3EEC846F-5D54-4ADD-9D42-91C57A4A0D5C}" destId="{F016B375-C777-4A79-BA92-2AB9AD813A03}" srcOrd="0" destOrd="0" presId="urn:microsoft.com/office/officeart/2005/8/layout/hProcess9"/>
    <dgm:cxn modelId="{8D2AD24A-509D-4CD8-8909-E10C3164E0AF}" srcId="{F3DAC48E-AFAD-497F-874C-DDE8B3074CB7}" destId="{C2C0AE26-06B1-43B2-8474-7A0A2DC7FE74}" srcOrd="4" destOrd="0" parTransId="{757C7C92-AB43-4DF5-AFA3-F2A5A32195FB}" sibTransId="{0DD5D036-0654-48C8-A35A-31DE22DBDD8D}"/>
    <dgm:cxn modelId="{965D5379-91AB-41EC-B75E-7D87436FDA88}" type="presOf" srcId="{C2C0AE26-06B1-43B2-8474-7A0A2DC7FE74}" destId="{70558CF3-17E6-4DC2-AE82-1BB6C6EF0A5E}" srcOrd="0" destOrd="0" presId="urn:microsoft.com/office/officeart/2005/8/layout/hProcess9"/>
    <dgm:cxn modelId="{A3111B5A-2249-4230-976D-A21400F4129F}" type="presOf" srcId="{F3DAC48E-AFAD-497F-874C-DDE8B3074CB7}" destId="{ADA0C53A-EF64-4DBC-90BA-27803B72BDE7}" srcOrd="0" destOrd="0" presId="urn:microsoft.com/office/officeart/2005/8/layout/hProcess9"/>
    <dgm:cxn modelId="{9EE96C81-4932-40A5-91F0-C33E60AE1118}" type="presOf" srcId="{4940BA42-0EF8-4FBC-B839-5DA394F293FF}" destId="{9BABE916-804C-4DB8-A3CE-BA9C709596D5}" srcOrd="0" destOrd="0" presId="urn:microsoft.com/office/officeart/2005/8/layout/hProcess9"/>
    <dgm:cxn modelId="{C3C04197-8A54-4A5E-837A-43560208A8CC}" srcId="{F3DAC48E-AFAD-497F-874C-DDE8B3074CB7}" destId="{A519321D-02A0-4707-B06A-BF3082FF7970}" srcOrd="0" destOrd="0" parTransId="{753F3307-FE7F-4CA9-991E-3736A5F9546F}" sibTransId="{BDC3F5AB-195C-4606-95CE-6C01FF5E7F70}"/>
    <dgm:cxn modelId="{9486119A-9282-40FB-A140-D1A726FA6972}" srcId="{F3DAC48E-AFAD-497F-874C-DDE8B3074CB7}" destId="{3EEC846F-5D54-4ADD-9D42-91C57A4A0D5C}" srcOrd="2" destOrd="0" parTransId="{A1ED97B2-BEA8-4835-A72F-BB48FDAA0589}" sibTransId="{9FF2BA91-4831-4EEC-9495-4585AE4672BE}"/>
    <dgm:cxn modelId="{D75CFCDC-3CD2-4F59-9117-7124AA6D80D2}" srcId="{F3DAC48E-AFAD-497F-874C-DDE8B3074CB7}" destId="{4940BA42-0EF8-4FBC-B839-5DA394F293FF}" srcOrd="3" destOrd="0" parTransId="{14E00CAE-126E-49A6-9577-06449FF10336}" sibTransId="{4F693FE2-B2B3-4F95-BCBA-070AE6813591}"/>
    <dgm:cxn modelId="{0EE3E8FF-A8E7-41A5-853E-63C746202A4E}" type="presOf" srcId="{A519321D-02A0-4707-B06A-BF3082FF7970}" destId="{91318182-9727-4AF9-BF95-95A20AEB1A50}" srcOrd="0" destOrd="0" presId="urn:microsoft.com/office/officeart/2005/8/layout/hProcess9"/>
    <dgm:cxn modelId="{9407A267-3AB1-46E0-9750-FDC5CA3C8032}" type="presParOf" srcId="{ADA0C53A-EF64-4DBC-90BA-27803B72BDE7}" destId="{42D15356-B452-4651-B267-02EEB3F7C630}" srcOrd="0" destOrd="0" presId="urn:microsoft.com/office/officeart/2005/8/layout/hProcess9"/>
    <dgm:cxn modelId="{70722748-C83E-4656-A115-0C945BC3104E}" type="presParOf" srcId="{ADA0C53A-EF64-4DBC-90BA-27803B72BDE7}" destId="{3F35F0D3-E5E8-42A0-8A8F-EB4945F401BD}" srcOrd="1" destOrd="0" presId="urn:microsoft.com/office/officeart/2005/8/layout/hProcess9"/>
    <dgm:cxn modelId="{F0AC13E1-3B41-492F-BA61-4C280E5F313D}" type="presParOf" srcId="{3F35F0D3-E5E8-42A0-8A8F-EB4945F401BD}" destId="{91318182-9727-4AF9-BF95-95A20AEB1A50}" srcOrd="0" destOrd="0" presId="urn:microsoft.com/office/officeart/2005/8/layout/hProcess9"/>
    <dgm:cxn modelId="{B6C78298-3D28-4BDA-ADC1-65F47A8DC6E4}" type="presParOf" srcId="{3F35F0D3-E5E8-42A0-8A8F-EB4945F401BD}" destId="{F80A7976-45AE-4EBB-9205-08927952A940}" srcOrd="1" destOrd="0" presId="urn:microsoft.com/office/officeart/2005/8/layout/hProcess9"/>
    <dgm:cxn modelId="{AF9A0CEA-149D-4CD8-8DFD-53C9BE0A8073}" type="presParOf" srcId="{3F35F0D3-E5E8-42A0-8A8F-EB4945F401BD}" destId="{41E5DC92-CD9A-4AE9-879F-DC94D7CB7C43}" srcOrd="2" destOrd="0" presId="urn:microsoft.com/office/officeart/2005/8/layout/hProcess9"/>
    <dgm:cxn modelId="{D176193D-8228-412F-9900-F8B00397A0EF}" type="presParOf" srcId="{3F35F0D3-E5E8-42A0-8A8F-EB4945F401BD}" destId="{C60DD5C1-DCCE-40B4-98BF-F4034E410C06}" srcOrd="3" destOrd="0" presId="urn:microsoft.com/office/officeart/2005/8/layout/hProcess9"/>
    <dgm:cxn modelId="{9445B455-4850-45E4-9A23-44F603220C94}" type="presParOf" srcId="{3F35F0D3-E5E8-42A0-8A8F-EB4945F401BD}" destId="{F016B375-C777-4A79-BA92-2AB9AD813A03}" srcOrd="4" destOrd="0" presId="urn:microsoft.com/office/officeart/2005/8/layout/hProcess9"/>
    <dgm:cxn modelId="{61ADAE73-1C2F-47C1-A345-AC206B412BBF}" type="presParOf" srcId="{3F35F0D3-E5E8-42A0-8A8F-EB4945F401BD}" destId="{F6F1DAC4-495E-44E1-BBA8-92F8B6C9BD1E}" srcOrd="5" destOrd="0" presId="urn:microsoft.com/office/officeart/2005/8/layout/hProcess9"/>
    <dgm:cxn modelId="{D9EF2780-855E-48A6-9378-FFD7A9F31090}" type="presParOf" srcId="{3F35F0D3-E5E8-42A0-8A8F-EB4945F401BD}" destId="{9BABE916-804C-4DB8-A3CE-BA9C709596D5}" srcOrd="6" destOrd="0" presId="urn:microsoft.com/office/officeart/2005/8/layout/hProcess9"/>
    <dgm:cxn modelId="{C5FF51EC-63AF-4D80-98C8-E91D87417356}" type="presParOf" srcId="{3F35F0D3-E5E8-42A0-8A8F-EB4945F401BD}" destId="{7B2E2F2B-5E54-4872-B19D-02AF716B7E27}" srcOrd="7" destOrd="0" presId="urn:microsoft.com/office/officeart/2005/8/layout/hProcess9"/>
    <dgm:cxn modelId="{50FC4609-09AA-4BE4-8D09-3836212195E0}" type="presParOf" srcId="{3F35F0D3-E5E8-42A0-8A8F-EB4945F401BD}" destId="{70558CF3-17E6-4DC2-AE82-1BB6C6EF0A5E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3DAC48E-AFAD-497F-874C-DDE8B3074CB7}" type="doc">
      <dgm:prSet loTypeId="urn:microsoft.com/office/officeart/2005/8/layout/hProcess9" loCatId="process" qsTypeId="urn:microsoft.com/office/officeart/2005/8/quickstyle/simple1" qsCatId="simple" csTypeId="urn:microsoft.com/office/officeart/2005/8/colors/accent0_2" csCatId="mainScheme" phldr="1"/>
      <dgm:spPr/>
    </dgm:pt>
    <dgm:pt modelId="{A519321D-02A0-4707-B06A-BF3082FF7970}">
      <dgm:prSet phldrT="[Text]" custT="1"/>
      <dgm:spPr>
        <a:solidFill>
          <a:schemeClr val="accent5">
            <a:lumMod val="40000"/>
            <a:lumOff val="60000"/>
          </a:schemeClr>
        </a:solidFill>
        <a:ln>
          <a:solidFill>
            <a:srgbClr val="7F7F7F"/>
          </a:solidFill>
        </a:ln>
      </dgm:spPr>
      <dgm:t>
        <a:bodyPr/>
        <a:lstStyle/>
        <a:p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Initialization</a:t>
          </a:r>
        </a:p>
      </dgm:t>
    </dgm:pt>
    <dgm:pt modelId="{BDC3F5AB-195C-4606-95CE-6C01FF5E7F70}" type="sibTrans" cxnId="{C3C04197-8A54-4A5E-837A-43560208A8CC}">
      <dgm:prSet/>
      <dgm:spPr/>
      <dgm:t>
        <a:bodyPr/>
        <a:lstStyle/>
        <a:p>
          <a:endParaRPr lang="en-US" sz="1500"/>
        </a:p>
      </dgm:t>
    </dgm:pt>
    <dgm:pt modelId="{753F3307-FE7F-4CA9-991E-3736A5F9546F}" type="parTrans" cxnId="{C3C04197-8A54-4A5E-837A-43560208A8CC}">
      <dgm:prSet/>
      <dgm:spPr/>
      <dgm:t>
        <a:bodyPr/>
        <a:lstStyle/>
        <a:p>
          <a:endParaRPr lang="en-US" sz="1500"/>
        </a:p>
      </dgm:t>
    </dgm:pt>
    <dgm:pt modelId="{CC68CF26-610A-46B5-8F83-50A06217973D}">
      <dgm:prSet phldrT="[Text]" custT="1"/>
      <dgm:spPr>
        <a:solidFill>
          <a:schemeClr val="accent5">
            <a:lumMod val="40000"/>
            <a:lumOff val="60000"/>
          </a:schemeClr>
        </a:solidFill>
        <a:ln>
          <a:solidFill>
            <a:srgbClr val="7F7F7F"/>
          </a:solidFill>
        </a:ln>
      </dgm:spPr>
      <dgm:t>
        <a:bodyPr/>
        <a:lstStyle/>
        <a:p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Collision</a:t>
          </a:r>
        </a:p>
      </dgm:t>
    </dgm:pt>
    <dgm:pt modelId="{15BFDB67-24B9-4322-A9B2-FCC5F2BC4F31}" type="sibTrans" cxnId="{DAA2353D-B998-444A-8881-E99437F7D145}">
      <dgm:prSet/>
      <dgm:spPr/>
      <dgm:t>
        <a:bodyPr/>
        <a:lstStyle/>
        <a:p>
          <a:endParaRPr lang="en-US" sz="1500"/>
        </a:p>
      </dgm:t>
    </dgm:pt>
    <dgm:pt modelId="{A9607574-FE03-4C8C-B26B-71085627E783}" type="parTrans" cxnId="{DAA2353D-B998-444A-8881-E99437F7D145}">
      <dgm:prSet/>
      <dgm:spPr/>
      <dgm:t>
        <a:bodyPr/>
        <a:lstStyle/>
        <a:p>
          <a:endParaRPr lang="en-US" sz="1500"/>
        </a:p>
      </dgm:t>
    </dgm:pt>
    <dgm:pt modelId="{4940BA42-0EF8-4FBC-B839-5DA394F293FF}">
      <dgm:prSet phldrT="[Text]" custT="1"/>
      <dgm:spPr>
        <a:solidFill>
          <a:schemeClr val="accent2">
            <a:lumMod val="60000"/>
            <a:lumOff val="40000"/>
          </a:schemeClr>
        </a:solidFill>
        <a:ln>
          <a:solidFill>
            <a:srgbClr val="7F7F7F"/>
          </a:solidFill>
        </a:ln>
      </dgm:spPr>
      <dgm:t>
        <a:bodyPr/>
        <a:lstStyle/>
        <a:p>
          <a:pPr algn="ctr"/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BC Treatment</a:t>
          </a:r>
          <a:endParaRPr lang="en-US" sz="1700" spc="-100" baseline="0" dirty="0">
            <a:solidFill>
              <a:schemeClr val="tx1">
                <a:lumMod val="75000"/>
                <a:lumOff val="25000"/>
              </a:schemeClr>
            </a:solidFill>
            <a:latin typeface="Amasis MT Pro" panose="02040504050005020304" pitchFamily="18" charset="0"/>
          </a:endParaRPr>
        </a:p>
      </dgm:t>
    </dgm:pt>
    <dgm:pt modelId="{4F693FE2-B2B3-4F95-BCBA-070AE6813591}" type="sibTrans" cxnId="{D75CFCDC-3CD2-4F59-9117-7124AA6D80D2}">
      <dgm:prSet/>
      <dgm:spPr/>
      <dgm:t>
        <a:bodyPr/>
        <a:lstStyle/>
        <a:p>
          <a:endParaRPr lang="en-US" sz="1500"/>
        </a:p>
      </dgm:t>
    </dgm:pt>
    <dgm:pt modelId="{14E00CAE-126E-49A6-9577-06449FF10336}" type="parTrans" cxnId="{D75CFCDC-3CD2-4F59-9117-7124AA6D80D2}">
      <dgm:prSet/>
      <dgm:spPr/>
      <dgm:t>
        <a:bodyPr/>
        <a:lstStyle/>
        <a:p>
          <a:endParaRPr lang="en-US" sz="1500"/>
        </a:p>
      </dgm:t>
    </dgm:pt>
    <dgm:pt modelId="{C2C0AE26-06B1-43B2-8474-7A0A2DC7FE74}">
      <dgm:prSet phldrT="[Text]" custT="1"/>
      <dgm:spPr>
        <a:solidFill>
          <a:schemeClr val="accent5">
            <a:lumMod val="40000"/>
            <a:lumOff val="60000"/>
          </a:schemeClr>
        </a:solidFill>
        <a:ln>
          <a:solidFill>
            <a:srgbClr val="7F7F7F"/>
          </a:solidFill>
        </a:ln>
      </dgm:spPr>
      <dgm:t>
        <a:bodyPr/>
        <a:lstStyle/>
        <a:p>
          <a:r>
            <a:rPr lang="en-US" sz="19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Reconstruction</a:t>
          </a:r>
        </a:p>
        <a:p>
          <a:r>
            <a:rPr lang="en-US" sz="19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‘only’ in fluid nodes</a:t>
          </a:r>
        </a:p>
        <a:p>
          <a:r>
            <a:rPr lang="en-US" sz="19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(where </a:t>
          </a:r>
          <a:r>
            <a:rPr lang="en-US" sz="1900" i="1" spc="-100" baseline="0" dirty="0" err="1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isfluid</a:t>
          </a:r>
          <a:r>
            <a:rPr lang="en-US" sz="1900" i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 </a:t>
          </a:r>
          <a:r>
            <a:rPr lang="en-US" sz="19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= 1)</a:t>
          </a:r>
        </a:p>
      </dgm:t>
    </dgm:pt>
    <dgm:pt modelId="{0DD5D036-0654-48C8-A35A-31DE22DBDD8D}" type="sibTrans" cxnId="{8D2AD24A-509D-4CD8-8909-E10C3164E0AF}">
      <dgm:prSet/>
      <dgm:spPr/>
      <dgm:t>
        <a:bodyPr/>
        <a:lstStyle/>
        <a:p>
          <a:endParaRPr lang="en-US" sz="1500"/>
        </a:p>
      </dgm:t>
    </dgm:pt>
    <dgm:pt modelId="{757C7C92-AB43-4DF5-AFA3-F2A5A32195FB}" type="parTrans" cxnId="{8D2AD24A-509D-4CD8-8909-E10C3164E0AF}">
      <dgm:prSet/>
      <dgm:spPr/>
      <dgm:t>
        <a:bodyPr/>
        <a:lstStyle/>
        <a:p>
          <a:endParaRPr lang="en-US" sz="1500"/>
        </a:p>
      </dgm:t>
    </dgm:pt>
    <dgm:pt modelId="{3EEC846F-5D54-4ADD-9D42-91C57A4A0D5C}">
      <dgm:prSet phldrT="[Text]" custT="1"/>
      <dgm:spPr>
        <a:solidFill>
          <a:schemeClr val="accent5">
            <a:lumMod val="40000"/>
            <a:lumOff val="60000"/>
          </a:schemeClr>
        </a:solidFill>
        <a:ln>
          <a:solidFill>
            <a:srgbClr val="7F7F7F"/>
          </a:solidFill>
        </a:ln>
      </dgm:spPr>
      <dgm:t>
        <a:bodyPr/>
        <a:lstStyle/>
        <a:p>
          <a:r>
            <a:rPr lang="en-US" sz="1700" b="1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Streaming</a:t>
          </a:r>
        </a:p>
      </dgm:t>
    </dgm:pt>
    <dgm:pt modelId="{9FF2BA91-4831-4EEC-9495-4585AE4672BE}" type="sibTrans" cxnId="{9486119A-9282-40FB-A140-D1A726FA6972}">
      <dgm:prSet/>
      <dgm:spPr/>
      <dgm:t>
        <a:bodyPr/>
        <a:lstStyle/>
        <a:p>
          <a:endParaRPr lang="en-US" sz="1500"/>
        </a:p>
      </dgm:t>
    </dgm:pt>
    <dgm:pt modelId="{A1ED97B2-BEA8-4835-A72F-BB48FDAA0589}" type="parTrans" cxnId="{9486119A-9282-40FB-A140-D1A726FA6972}">
      <dgm:prSet/>
      <dgm:spPr/>
      <dgm:t>
        <a:bodyPr/>
        <a:lstStyle/>
        <a:p>
          <a:endParaRPr lang="en-US" sz="1500"/>
        </a:p>
      </dgm:t>
    </dgm:pt>
    <dgm:pt modelId="{ADA0C53A-EF64-4DBC-90BA-27803B72BDE7}" type="pres">
      <dgm:prSet presAssocID="{F3DAC48E-AFAD-497F-874C-DDE8B3074CB7}" presName="CompostProcess" presStyleCnt="0">
        <dgm:presLayoutVars>
          <dgm:dir/>
          <dgm:resizeHandles val="exact"/>
        </dgm:presLayoutVars>
      </dgm:prSet>
      <dgm:spPr/>
    </dgm:pt>
    <dgm:pt modelId="{42D15356-B452-4651-B267-02EEB3F7C630}" type="pres">
      <dgm:prSet presAssocID="{F3DAC48E-AFAD-497F-874C-DDE8B3074CB7}" presName="arrow" presStyleLbl="bgShp" presStyleIdx="0" presStyleCnt="1" custLinFactNeighborX="-568"/>
      <dgm:spPr/>
    </dgm:pt>
    <dgm:pt modelId="{3F35F0D3-E5E8-42A0-8A8F-EB4945F401BD}" type="pres">
      <dgm:prSet presAssocID="{F3DAC48E-AFAD-497F-874C-DDE8B3074CB7}" presName="linearProcess" presStyleCnt="0"/>
      <dgm:spPr/>
    </dgm:pt>
    <dgm:pt modelId="{91318182-9727-4AF9-BF95-95A20AEB1A50}" type="pres">
      <dgm:prSet presAssocID="{A519321D-02A0-4707-B06A-BF3082FF7970}" presName="textNode" presStyleLbl="node1" presStyleIdx="0" presStyleCnt="5" custScaleX="122344">
        <dgm:presLayoutVars>
          <dgm:bulletEnabled val="1"/>
        </dgm:presLayoutVars>
      </dgm:prSet>
      <dgm:spPr/>
    </dgm:pt>
    <dgm:pt modelId="{F80A7976-45AE-4EBB-9205-08927952A940}" type="pres">
      <dgm:prSet presAssocID="{BDC3F5AB-195C-4606-95CE-6C01FF5E7F70}" presName="sibTrans" presStyleCnt="0"/>
      <dgm:spPr/>
    </dgm:pt>
    <dgm:pt modelId="{41E5DC92-CD9A-4AE9-879F-DC94D7CB7C43}" type="pres">
      <dgm:prSet presAssocID="{CC68CF26-610A-46B5-8F83-50A06217973D}" presName="textNode" presStyleLbl="node1" presStyleIdx="1" presStyleCnt="5">
        <dgm:presLayoutVars>
          <dgm:bulletEnabled val="1"/>
        </dgm:presLayoutVars>
      </dgm:prSet>
      <dgm:spPr/>
    </dgm:pt>
    <dgm:pt modelId="{C60DD5C1-DCCE-40B4-98BF-F4034E410C06}" type="pres">
      <dgm:prSet presAssocID="{15BFDB67-24B9-4322-A9B2-FCC5F2BC4F31}" presName="sibTrans" presStyleCnt="0"/>
      <dgm:spPr/>
    </dgm:pt>
    <dgm:pt modelId="{F016B375-C777-4A79-BA92-2AB9AD813A03}" type="pres">
      <dgm:prSet presAssocID="{3EEC846F-5D54-4ADD-9D42-91C57A4A0D5C}" presName="textNode" presStyleLbl="node1" presStyleIdx="2" presStyleCnt="5">
        <dgm:presLayoutVars>
          <dgm:bulletEnabled val="1"/>
        </dgm:presLayoutVars>
      </dgm:prSet>
      <dgm:spPr/>
    </dgm:pt>
    <dgm:pt modelId="{F6F1DAC4-495E-44E1-BBA8-92F8B6C9BD1E}" type="pres">
      <dgm:prSet presAssocID="{9FF2BA91-4831-4EEC-9495-4585AE4672BE}" presName="sibTrans" presStyleCnt="0"/>
      <dgm:spPr/>
    </dgm:pt>
    <dgm:pt modelId="{9BABE916-804C-4DB8-A3CE-BA9C709596D5}" type="pres">
      <dgm:prSet presAssocID="{4940BA42-0EF8-4FBC-B839-5DA394F293FF}" presName="textNode" presStyleLbl="node1" presStyleIdx="3" presStyleCnt="5">
        <dgm:presLayoutVars>
          <dgm:bulletEnabled val="1"/>
        </dgm:presLayoutVars>
      </dgm:prSet>
      <dgm:spPr/>
    </dgm:pt>
    <dgm:pt modelId="{7B2E2F2B-5E54-4872-B19D-02AF716B7E27}" type="pres">
      <dgm:prSet presAssocID="{4F693FE2-B2B3-4F95-BCBA-070AE6813591}" presName="sibTrans" presStyleCnt="0"/>
      <dgm:spPr/>
    </dgm:pt>
    <dgm:pt modelId="{70558CF3-17E6-4DC2-AE82-1BB6C6EF0A5E}" type="pres">
      <dgm:prSet presAssocID="{C2C0AE26-06B1-43B2-8474-7A0A2DC7FE74}" presName="textNode" presStyleLbl="node1" presStyleIdx="4" presStyleCnt="5" custScaleX="182233">
        <dgm:presLayoutVars>
          <dgm:bulletEnabled val="1"/>
        </dgm:presLayoutVars>
      </dgm:prSet>
      <dgm:spPr/>
    </dgm:pt>
  </dgm:ptLst>
  <dgm:cxnLst>
    <dgm:cxn modelId="{41598D39-44F3-4ECC-959F-28BF8138A676}" type="presOf" srcId="{CC68CF26-610A-46B5-8F83-50A06217973D}" destId="{41E5DC92-CD9A-4AE9-879F-DC94D7CB7C43}" srcOrd="0" destOrd="0" presId="urn:microsoft.com/office/officeart/2005/8/layout/hProcess9"/>
    <dgm:cxn modelId="{DAA2353D-B998-444A-8881-E99437F7D145}" srcId="{F3DAC48E-AFAD-497F-874C-DDE8B3074CB7}" destId="{CC68CF26-610A-46B5-8F83-50A06217973D}" srcOrd="1" destOrd="0" parTransId="{A9607574-FE03-4C8C-B26B-71085627E783}" sibTransId="{15BFDB67-24B9-4322-A9B2-FCC5F2BC4F31}"/>
    <dgm:cxn modelId="{D200545C-B06B-453E-891A-407E41F857EF}" type="presOf" srcId="{3EEC846F-5D54-4ADD-9D42-91C57A4A0D5C}" destId="{F016B375-C777-4A79-BA92-2AB9AD813A03}" srcOrd="0" destOrd="0" presId="urn:microsoft.com/office/officeart/2005/8/layout/hProcess9"/>
    <dgm:cxn modelId="{8D2AD24A-509D-4CD8-8909-E10C3164E0AF}" srcId="{F3DAC48E-AFAD-497F-874C-DDE8B3074CB7}" destId="{C2C0AE26-06B1-43B2-8474-7A0A2DC7FE74}" srcOrd="4" destOrd="0" parTransId="{757C7C92-AB43-4DF5-AFA3-F2A5A32195FB}" sibTransId="{0DD5D036-0654-48C8-A35A-31DE22DBDD8D}"/>
    <dgm:cxn modelId="{965D5379-91AB-41EC-B75E-7D87436FDA88}" type="presOf" srcId="{C2C0AE26-06B1-43B2-8474-7A0A2DC7FE74}" destId="{70558CF3-17E6-4DC2-AE82-1BB6C6EF0A5E}" srcOrd="0" destOrd="0" presId="urn:microsoft.com/office/officeart/2005/8/layout/hProcess9"/>
    <dgm:cxn modelId="{A3111B5A-2249-4230-976D-A21400F4129F}" type="presOf" srcId="{F3DAC48E-AFAD-497F-874C-DDE8B3074CB7}" destId="{ADA0C53A-EF64-4DBC-90BA-27803B72BDE7}" srcOrd="0" destOrd="0" presId="urn:microsoft.com/office/officeart/2005/8/layout/hProcess9"/>
    <dgm:cxn modelId="{9EE96C81-4932-40A5-91F0-C33E60AE1118}" type="presOf" srcId="{4940BA42-0EF8-4FBC-B839-5DA394F293FF}" destId="{9BABE916-804C-4DB8-A3CE-BA9C709596D5}" srcOrd="0" destOrd="0" presId="urn:microsoft.com/office/officeart/2005/8/layout/hProcess9"/>
    <dgm:cxn modelId="{C3C04197-8A54-4A5E-837A-43560208A8CC}" srcId="{F3DAC48E-AFAD-497F-874C-DDE8B3074CB7}" destId="{A519321D-02A0-4707-B06A-BF3082FF7970}" srcOrd="0" destOrd="0" parTransId="{753F3307-FE7F-4CA9-991E-3736A5F9546F}" sibTransId="{BDC3F5AB-195C-4606-95CE-6C01FF5E7F70}"/>
    <dgm:cxn modelId="{9486119A-9282-40FB-A140-D1A726FA6972}" srcId="{F3DAC48E-AFAD-497F-874C-DDE8B3074CB7}" destId="{3EEC846F-5D54-4ADD-9D42-91C57A4A0D5C}" srcOrd="2" destOrd="0" parTransId="{A1ED97B2-BEA8-4835-A72F-BB48FDAA0589}" sibTransId="{9FF2BA91-4831-4EEC-9495-4585AE4672BE}"/>
    <dgm:cxn modelId="{D75CFCDC-3CD2-4F59-9117-7124AA6D80D2}" srcId="{F3DAC48E-AFAD-497F-874C-DDE8B3074CB7}" destId="{4940BA42-0EF8-4FBC-B839-5DA394F293FF}" srcOrd="3" destOrd="0" parTransId="{14E00CAE-126E-49A6-9577-06449FF10336}" sibTransId="{4F693FE2-B2B3-4F95-BCBA-070AE6813591}"/>
    <dgm:cxn modelId="{0EE3E8FF-A8E7-41A5-853E-63C746202A4E}" type="presOf" srcId="{A519321D-02A0-4707-B06A-BF3082FF7970}" destId="{91318182-9727-4AF9-BF95-95A20AEB1A50}" srcOrd="0" destOrd="0" presId="urn:microsoft.com/office/officeart/2005/8/layout/hProcess9"/>
    <dgm:cxn modelId="{9407A267-3AB1-46E0-9750-FDC5CA3C8032}" type="presParOf" srcId="{ADA0C53A-EF64-4DBC-90BA-27803B72BDE7}" destId="{42D15356-B452-4651-B267-02EEB3F7C630}" srcOrd="0" destOrd="0" presId="urn:microsoft.com/office/officeart/2005/8/layout/hProcess9"/>
    <dgm:cxn modelId="{70722748-C83E-4656-A115-0C945BC3104E}" type="presParOf" srcId="{ADA0C53A-EF64-4DBC-90BA-27803B72BDE7}" destId="{3F35F0D3-E5E8-42A0-8A8F-EB4945F401BD}" srcOrd="1" destOrd="0" presId="urn:microsoft.com/office/officeart/2005/8/layout/hProcess9"/>
    <dgm:cxn modelId="{F0AC13E1-3B41-492F-BA61-4C280E5F313D}" type="presParOf" srcId="{3F35F0D3-E5E8-42A0-8A8F-EB4945F401BD}" destId="{91318182-9727-4AF9-BF95-95A20AEB1A50}" srcOrd="0" destOrd="0" presId="urn:microsoft.com/office/officeart/2005/8/layout/hProcess9"/>
    <dgm:cxn modelId="{B6C78298-3D28-4BDA-ADC1-65F47A8DC6E4}" type="presParOf" srcId="{3F35F0D3-E5E8-42A0-8A8F-EB4945F401BD}" destId="{F80A7976-45AE-4EBB-9205-08927952A940}" srcOrd="1" destOrd="0" presId="urn:microsoft.com/office/officeart/2005/8/layout/hProcess9"/>
    <dgm:cxn modelId="{AF9A0CEA-149D-4CD8-8DFD-53C9BE0A8073}" type="presParOf" srcId="{3F35F0D3-E5E8-42A0-8A8F-EB4945F401BD}" destId="{41E5DC92-CD9A-4AE9-879F-DC94D7CB7C43}" srcOrd="2" destOrd="0" presId="urn:microsoft.com/office/officeart/2005/8/layout/hProcess9"/>
    <dgm:cxn modelId="{D176193D-8228-412F-9900-F8B00397A0EF}" type="presParOf" srcId="{3F35F0D3-E5E8-42A0-8A8F-EB4945F401BD}" destId="{C60DD5C1-DCCE-40B4-98BF-F4034E410C06}" srcOrd="3" destOrd="0" presId="urn:microsoft.com/office/officeart/2005/8/layout/hProcess9"/>
    <dgm:cxn modelId="{9445B455-4850-45E4-9A23-44F603220C94}" type="presParOf" srcId="{3F35F0D3-E5E8-42A0-8A8F-EB4945F401BD}" destId="{F016B375-C777-4A79-BA92-2AB9AD813A03}" srcOrd="4" destOrd="0" presId="urn:microsoft.com/office/officeart/2005/8/layout/hProcess9"/>
    <dgm:cxn modelId="{61ADAE73-1C2F-47C1-A345-AC206B412BBF}" type="presParOf" srcId="{3F35F0D3-E5E8-42A0-8A8F-EB4945F401BD}" destId="{F6F1DAC4-495E-44E1-BBA8-92F8B6C9BD1E}" srcOrd="5" destOrd="0" presId="urn:microsoft.com/office/officeart/2005/8/layout/hProcess9"/>
    <dgm:cxn modelId="{D9EF2780-855E-48A6-9378-FFD7A9F31090}" type="presParOf" srcId="{3F35F0D3-E5E8-42A0-8A8F-EB4945F401BD}" destId="{9BABE916-804C-4DB8-A3CE-BA9C709596D5}" srcOrd="6" destOrd="0" presId="urn:microsoft.com/office/officeart/2005/8/layout/hProcess9"/>
    <dgm:cxn modelId="{C5FF51EC-63AF-4D80-98C8-E91D87417356}" type="presParOf" srcId="{3F35F0D3-E5E8-42A0-8A8F-EB4945F401BD}" destId="{7B2E2F2B-5E54-4872-B19D-02AF716B7E27}" srcOrd="7" destOrd="0" presId="urn:microsoft.com/office/officeart/2005/8/layout/hProcess9"/>
    <dgm:cxn modelId="{50FC4609-09AA-4BE4-8D09-3836212195E0}" type="presParOf" srcId="{3F35F0D3-E5E8-42A0-8A8F-EB4945F401BD}" destId="{70558CF3-17E6-4DC2-AE82-1BB6C6EF0A5E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D15356-B452-4651-B267-02EEB3F7C630}">
      <dsp:nvSpPr>
        <dsp:cNvPr id="0" name=""/>
        <dsp:cNvSpPr/>
      </dsp:nvSpPr>
      <dsp:spPr>
        <a:xfrm>
          <a:off x="576035" y="0"/>
          <a:ext cx="6977575" cy="5184576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318182-9727-4AF9-BF95-95A20AEB1A50}">
      <dsp:nvSpPr>
        <dsp:cNvPr id="0" name=""/>
        <dsp:cNvSpPr/>
      </dsp:nvSpPr>
      <dsp:spPr>
        <a:xfrm>
          <a:off x="5129" y="1555372"/>
          <a:ext cx="1553543" cy="207383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7F7F7F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Initialization</a:t>
          </a:r>
        </a:p>
      </dsp:txBody>
      <dsp:txXfrm>
        <a:off x="80967" y="1631210"/>
        <a:ext cx="1401867" cy="1922154"/>
      </dsp:txXfrm>
    </dsp:sp>
    <dsp:sp modelId="{41E5DC92-CD9A-4AE9-879F-DC94D7CB7C43}">
      <dsp:nvSpPr>
        <dsp:cNvPr id="0" name=""/>
        <dsp:cNvSpPr/>
      </dsp:nvSpPr>
      <dsp:spPr>
        <a:xfrm>
          <a:off x="1770309" y="1555372"/>
          <a:ext cx="1269816" cy="207383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7F7F7F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Collision</a:t>
          </a:r>
        </a:p>
      </dsp:txBody>
      <dsp:txXfrm>
        <a:off x="1832296" y="1617359"/>
        <a:ext cx="1145842" cy="1949856"/>
      </dsp:txXfrm>
    </dsp:sp>
    <dsp:sp modelId="{F016B375-C777-4A79-BA92-2AB9AD813A03}">
      <dsp:nvSpPr>
        <dsp:cNvPr id="0" name=""/>
        <dsp:cNvSpPr/>
      </dsp:nvSpPr>
      <dsp:spPr>
        <a:xfrm>
          <a:off x="3251761" y="1555372"/>
          <a:ext cx="1269816" cy="207383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7F7F7F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Streaming</a:t>
          </a:r>
        </a:p>
      </dsp:txBody>
      <dsp:txXfrm>
        <a:off x="3313748" y="1617359"/>
        <a:ext cx="1145842" cy="1949856"/>
      </dsp:txXfrm>
    </dsp:sp>
    <dsp:sp modelId="{9BABE916-804C-4DB8-A3CE-BA9C709596D5}">
      <dsp:nvSpPr>
        <dsp:cNvPr id="0" name=""/>
        <dsp:cNvSpPr/>
      </dsp:nvSpPr>
      <dsp:spPr>
        <a:xfrm>
          <a:off x="4733213" y="1555372"/>
          <a:ext cx="1269816" cy="207383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7F7F7F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BC Treatment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Curved fixed wall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Flat moving wall</a:t>
          </a:r>
        </a:p>
      </dsp:txBody>
      <dsp:txXfrm>
        <a:off x="4795200" y="1617359"/>
        <a:ext cx="1145842" cy="1949856"/>
      </dsp:txXfrm>
    </dsp:sp>
    <dsp:sp modelId="{70558CF3-17E6-4DC2-AE82-1BB6C6EF0A5E}">
      <dsp:nvSpPr>
        <dsp:cNvPr id="0" name=""/>
        <dsp:cNvSpPr/>
      </dsp:nvSpPr>
      <dsp:spPr>
        <a:xfrm>
          <a:off x="6214665" y="1555372"/>
          <a:ext cx="1989116" cy="207383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7F7F7F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Reconstruction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Calculate </a:t>
          </a:r>
          <a14:m xmlns:a14="http://schemas.microsoft.com/office/drawing/2010/main">
            <m:oMath xmlns:m="http://schemas.openxmlformats.org/officeDocument/2006/math">
              <m:r>
                <a:rPr lang="en-US" sz="1700" b="0" i="1" kern="1200" spc="-100" baseline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panose="02040503050406030204" pitchFamily="18" charset="0"/>
                </a:rPr>
                <m:t>𝜌</m:t>
              </m:r>
              <m:r>
                <a:rPr lang="en-US" sz="1700" b="0" i="1" kern="1200" spc="-100" baseline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panose="02040503050406030204" pitchFamily="18" charset="0"/>
                </a:rPr>
                <m:t>, </m:t>
              </m:r>
              <m:r>
                <a:rPr lang="en-US" sz="1700" b="0" i="1" kern="1200" spc="-100" baseline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panose="02040503050406030204" pitchFamily="18" charset="0"/>
                </a:rPr>
                <m:t>𝑢</m:t>
              </m:r>
              <m:r>
                <a:rPr lang="en-US" sz="1700" b="0" i="1" kern="1200" spc="-100" baseline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panose="02040503050406030204" pitchFamily="18" charset="0"/>
                </a:rPr>
                <m:t>, </m:t>
              </m:r>
              <m:r>
                <a:rPr lang="en-US" sz="1700" b="0" i="1" kern="1200" spc="-100" baseline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panose="02040503050406030204" pitchFamily="18" charset="0"/>
                </a:rPr>
                <m:t>𝑣</m:t>
              </m:r>
            </m:oMath>
          </a14:m>
          <a:endParaRPr lang="en-US" sz="1700" kern="1200" spc="-100" baseline="0" dirty="0">
            <a:solidFill>
              <a:schemeClr val="tx1">
                <a:lumMod val="75000"/>
                <a:lumOff val="25000"/>
              </a:schemeClr>
            </a:solidFill>
            <a:latin typeface="Amasis MT Pro" panose="02040504050005020304" pitchFamily="18" charset="0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spc="-100" baseline="0" dirty="0">
              <a:solidFill>
                <a:srgbClr val="FF0000"/>
              </a:solidFill>
              <a:latin typeface="Amasis MT Pro" panose="02040504050005020304" pitchFamily="18" charset="0"/>
            </a:rPr>
            <a:t>Calibrate </a:t>
          </a:r>
          <a14:m xmlns:a14="http://schemas.microsoft.com/office/drawing/2010/main">
            <m:oMath xmlns:m="http://schemas.openxmlformats.org/officeDocument/2006/math">
              <m:r>
                <a:rPr lang="en-US" sz="1700" b="0" i="1" kern="1200" spc="-100" baseline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𝜌</m:t>
              </m:r>
              <m:r>
                <a:rPr lang="en-US" sz="1700" b="0" i="1" kern="1200" spc="-100" baseline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,=</m:t>
              </m:r>
              <m:sSub>
                <m:sSubPr>
                  <m:ctrlPr>
                    <a:rPr lang="en-US" sz="1700" b="0" i="1" kern="1200" spc="-100" baseline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</m:ctrlPr>
                </m:sSubPr>
                <m:e>
                  <m:r>
                    <a:rPr lang="en-US" sz="1700" b="0" i="1" kern="1200" spc="-100" baseline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𝜌</m:t>
                  </m:r>
                </m:e>
                <m:sub>
                  <m:r>
                    <a:rPr lang="en-US" sz="1700" b="0" i="1" kern="1200" spc="-100" baseline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0</m:t>
                  </m:r>
                </m:sub>
              </m:sSub>
              <m:r>
                <a:rPr lang="en-US" sz="1700" b="0" i="1" kern="1200" spc="-100" baseline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 ,  </m:t>
              </m:r>
              <m:r>
                <a:rPr lang="en-US" sz="1700" b="0" i="1" kern="1200" spc="-100" baseline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𝑢</m:t>
              </m:r>
              <m:r>
                <a:rPr lang="en-US" sz="1700" b="0" i="1" kern="1200" spc="-100" baseline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=0,  </m:t>
              </m:r>
              <m:r>
                <a:rPr lang="en-US" sz="1700" b="0" i="1" kern="1200" spc="-100" baseline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𝑣</m:t>
              </m:r>
              <m:r>
                <a:rPr lang="en-US" sz="1700" b="0" i="1" kern="1200" spc="-100" baseline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=0</m:t>
              </m:r>
            </m:oMath>
          </a14:m>
          <a:r>
            <a:rPr lang="en-US" sz="1700" kern="1200" spc="-100" baseline="0" dirty="0">
              <a:solidFill>
                <a:srgbClr val="FF0000"/>
              </a:solidFill>
              <a:latin typeface="Amasis MT Pro" panose="02040504050005020304" pitchFamily="18" charset="0"/>
            </a:rPr>
            <a:t>           for solid nodes </a:t>
          </a:r>
        </a:p>
      </dsp:txBody>
      <dsp:txXfrm>
        <a:off x="6311766" y="1652473"/>
        <a:ext cx="1794914" cy="18796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D15356-B452-4651-B267-02EEB3F7C630}">
      <dsp:nvSpPr>
        <dsp:cNvPr id="0" name=""/>
        <dsp:cNvSpPr/>
      </dsp:nvSpPr>
      <dsp:spPr>
        <a:xfrm>
          <a:off x="576035" y="0"/>
          <a:ext cx="6977575" cy="5184576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318182-9727-4AF9-BF95-95A20AEB1A50}">
      <dsp:nvSpPr>
        <dsp:cNvPr id="0" name=""/>
        <dsp:cNvSpPr/>
      </dsp:nvSpPr>
      <dsp:spPr>
        <a:xfrm>
          <a:off x="71" y="1555372"/>
          <a:ext cx="1496168" cy="2073830"/>
        </a:xfrm>
        <a:prstGeom prst="roundRect">
          <a:avLst/>
        </a:prstGeom>
        <a:solidFill>
          <a:schemeClr val="accent5">
            <a:lumMod val="40000"/>
            <a:lumOff val="60000"/>
          </a:schemeClr>
        </a:solidFill>
        <a:ln w="25400" cap="flat" cmpd="sng" algn="ctr">
          <a:solidFill>
            <a:srgbClr val="7F7F7F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Initialization</a:t>
          </a:r>
        </a:p>
      </dsp:txBody>
      <dsp:txXfrm>
        <a:off x="73108" y="1628409"/>
        <a:ext cx="1350094" cy="1927756"/>
      </dsp:txXfrm>
    </dsp:sp>
    <dsp:sp modelId="{41E5DC92-CD9A-4AE9-879F-DC94D7CB7C43}">
      <dsp:nvSpPr>
        <dsp:cNvPr id="0" name=""/>
        <dsp:cNvSpPr/>
      </dsp:nvSpPr>
      <dsp:spPr>
        <a:xfrm>
          <a:off x="1700059" y="1555372"/>
          <a:ext cx="1222919" cy="2073830"/>
        </a:xfrm>
        <a:prstGeom prst="roundRect">
          <a:avLst/>
        </a:prstGeom>
        <a:solidFill>
          <a:schemeClr val="accent5">
            <a:lumMod val="40000"/>
            <a:lumOff val="60000"/>
          </a:schemeClr>
        </a:solidFill>
        <a:ln w="25400" cap="flat" cmpd="sng" algn="ctr">
          <a:solidFill>
            <a:srgbClr val="7F7F7F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Collision</a:t>
          </a:r>
        </a:p>
      </dsp:txBody>
      <dsp:txXfrm>
        <a:off x="1759757" y="1615070"/>
        <a:ext cx="1103523" cy="1954434"/>
      </dsp:txXfrm>
    </dsp:sp>
    <dsp:sp modelId="{F016B375-C777-4A79-BA92-2AB9AD813A03}">
      <dsp:nvSpPr>
        <dsp:cNvPr id="0" name=""/>
        <dsp:cNvSpPr/>
      </dsp:nvSpPr>
      <dsp:spPr>
        <a:xfrm>
          <a:off x="3126799" y="1555372"/>
          <a:ext cx="1222919" cy="2073830"/>
        </a:xfrm>
        <a:prstGeom prst="roundRect">
          <a:avLst/>
        </a:prstGeom>
        <a:solidFill>
          <a:schemeClr val="accent5">
            <a:lumMod val="40000"/>
            <a:lumOff val="60000"/>
          </a:schemeClr>
        </a:solidFill>
        <a:ln w="25400" cap="flat" cmpd="sng" algn="ctr">
          <a:solidFill>
            <a:srgbClr val="7F7F7F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Streaming</a:t>
          </a:r>
        </a:p>
      </dsp:txBody>
      <dsp:txXfrm>
        <a:off x="3186497" y="1615070"/>
        <a:ext cx="1103523" cy="1954434"/>
      </dsp:txXfrm>
    </dsp:sp>
    <dsp:sp modelId="{9BABE916-804C-4DB8-A3CE-BA9C709596D5}">
      <dsp:nvSpPr>
        <dsp:cNvPr id="0" name=""/>
        <dsp:cNvSpPr/>
      </dsp:nvSpPr>
      <dsp:spPr>
        <a:xfrm>
          <a:off x="4553538" y="1555372"/>
          <a:ext cx="1222919" cy="2073830"/>
        </a:xfrm>
        <a:prstGeom prst="roundRect">
          <a:avLst/>
        </a:prstGeom>
        <a:solidFill>
          <a:schemeClr val="accent2">
            <a:lumMod val="60000"/>
            <a:lumOff val="40000"/>
          </a:schemeClr>
        </a:solidFill>
        <a:ln w="25400" cap="flat" cmpd="sng" algn="ctr">
          <a:solidFill>
            <a:srgbClr val="7F7F7F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BC Treatment</a:t>
          </a:r>
          <a:endParaRPr lang="en-US" sz="1700" kern="1200" spc="-100" baseline="0" dirty="0">
            <a:solidFill>
              <a:schemeClr val="tx1">
                <a:lumMod val="75000"/>
                <a:lumOff val="25000"/>
              </a:schemeClr>
            </a:solidFill>
            <a:latin typeface="Amasis MT Pro" panose="02040504050005020304" pitchFamily="18" charset="0"/>
          </a:endParaRPr>
        </a:p>
      </dsp:txBody>
      <dsp:txXfrm>
        <a:off x="4613236" y="1615070"/>
        <a:ext cx="1103523" cy="1954434"/>
      </dsp:txXfrm>
    </dsp:sp>
    <dsp:sp modelId="{70558CF3-17E6-4DC2-AE82-1BB6C6EF0A5E}">
      <dsp:nvSpPr>
        <dsp:cNvPr id="0" name=""/>
        <dsp:cNvSpPr/>
      </dsp:nvSpPr>
      <dsp:spPr>
        <a:xfrm>
          <a:off x="5980277" y="1555372"/>
          <a:ext cx="2228562" cy="2073830"/>
        </a:xfrm>
        <a:prstGeom prst="roundRect">
          <a:avLst/>
        </a:prstGeom>
        <a:solidFill>
          <a:schemeClr val="accent5">
            <a:lumMod val="40000"/>
            <a:lumOff val="60000"/>
          </a:schemeClr>
        </a:solidFill>
        <a:ln w="25400" cap="flat" cmpd="sng" algn="ctr">
          <a:solidFill>
            <a:srgbClr val="7F7F7F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Reconstruction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‘only’ in fluid nodes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(where </a:t>
          </a:r>
          <a:r>
            <a:rPr lang="en-US" sz="1900" i="1" kern="1200" spc="-100" baseline="0" dirty="0" err="1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isfluid</a:t>
          </a:r>
          <a:r>
            <a:rPr lang="en-US" sz="1900" i="1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 </a:t>
          </a:r>
          <a:r>
            <a:rPr lang="en-US" sz="1900" kern="1200" spc="-100" baseline="0" dirty="0">
              <a:solidFill>
                <a:schemeClr val="tx1">
                  <a:lumMod val="75000"/>
                  <a:lumOff val="25000"/>
                </a:schemeClr>
              </a:solidFill>
              <a:latin typeface="Amasis MT Pro" panose="02040504050005020304" pitchFamily="18" charset="0"/>
            </a:rPr>
            <a:t>= 1)</a:t>
          </a:r>
        </a:p>
      </dsp:txBody>
      <dsp:txXfrm>
        <a:off x="6081513" y="1656608"/>
        <a:ext cx="2026090" cy="18713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1.png>
</file>

<file path=ppt/media/image210.png>
</file>

<file path=ppt/media/image22.png>
</file>

<file path=ppt/media/image23.jpg>
</file>

<file path=ppt/media/image230.png>
</file>

<file path=ppt/media/image24.jpg>
</file>

<file path=ppt/media/image240.png>
</file>

<file path=ppt/media/image25.jpg>
</file>

<file path=ppt/media/image250.png>
</file>

<file path=ppt/media/image251.png>
</file>

<file path=ppt/media/image26.jpeg>
</file>

<file path=ppt/media/image260.png>
</file>

<file path=ppt/media/image27.jpg>
</file>

<file path=ppt/media/image270.png>
</file>

<file path=ppt/media/image271.png>
</file>

<file path=ppt/media/image28.jpg>
</file>

<file path=ppt/media/image280.png>
</file>

<file path=ppt/media/image29.jpg>
</file>

<file path=ppt/media/image290.png>
</file>

<file path=ppt/media/image3.png>
</file>

<file path=ppt/media/image30.jpg>
</file>

<file path=ppt/media/image31.jpg>
</file>

<file path=ppt/media/image32.jpg>
</file>

<file path=ppt/media/image320.png>
</file>

<file path=ppt/media/image33.jpg>
</file>

<file path=ppt/media/image34.jpg>
</file>

<file path=ppt/media/image340.png>
</file>

<file path=ppt/media/image35.jpg>
</file>

<file path=ppt/media/image35.png>
</file>

<file path=ppt/media/image36.jpeg>
</file>

<file path=ppt/media/image37.jpg>
</file>

<file path=ppt/media/image38.gif>
</file>

<file path=ppt/media/image39.jpeg>
</file>

<file path=ppt/media/image39.png>
</file>

<file path=ppt/media/image4.png>
</file>

<file path=ppt/media/image40.jpeg>
</file>

<file path=ppt/media/image40.png>
</file>

<file path=ppt/media/image41.jpeg>
</file>

<file path=ppt/media/image42.jpg>
</file>

<file path=ppt/media/image43.jpg>
</file>

<file path=ppt/media/image44.png>
</file>

<file path=ppt/media/image45.png>
</file>

<file path=ppt/media/image46.jpg>
</file>

<file path=ppt/media/image47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76858-DF67-4EE2-8E15-FA40F4B40A82}" type="datetimeFigureOut">
              <a:rPr lang="en-US" smtClean="0"/>
              <a:t>8/15/2025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F7DF67-DB26-4C79-9C20-3701D184B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43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will learn some boundary treatment for curved geometry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5465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mbria Math" panose="02040503050406030204" pitchFamily="18" charset="0"/>
              </a:rPr>
              <a:t>direction of the particle momentum moving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96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Vorticity contour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972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Vorticity contour</a:t>
            </a:r>
          </a:p>
          <a:p>
            <a:endParaRPr lang="en-US" dirty="0"/>
          </a:p>
          <a:p>
            <a:r>
              <a:rPr lang="en-US" dirty="0"/>
              <a:t>Half-way bounce back </a:t>
            </a:r>
          </a:p>
          <a:p>
            <a:r>
              <a:rPr lang="en-US" dirty="0"/>
              <a:t>This method gives second order</a:t>
            </a:r>
          </a:p>
          <a:p>
            <a:r>
              <a:rPr lang="en-US" dirty="0"/>
              <a:t>accuracy in simple geometries15 such as laminar flow</a:t>
            </a:r>
          </a:p>
          <a:p>
            <a:r>
              <a:rPr lang="en-US" dirty="0"/>
              <a:t>through parallel plates, but reduces to first order accuracy</a:t>
            </a:r>
          </a:p>
          <a:p>
            <a:r>
              <a:rPr lang="en-US" dirty="0"/>
              <a:t>in more complicated geometries.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Cosgrove, J. A., Buick, J. M.,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Tonge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S. J., Munro, C. G.,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Greated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C. A., &amp; Campbell, D. M. (2003). Application of the lattice Boltzmann method to transition in oscillatory channel flow.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Physics A: Mathematical and General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36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(10), 2609.</a:t>
            </a: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Chen, S., Martinez, D., &amp; Mei, R. (1996). On boundary conditions in lattice Boltzmann methods.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Physics of fluids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8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(9), 2527-2536.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He, X., Zou, Q., Luo, L. S., &amp; Dembo, M. (1997). Analytic solutions of simple flows and analysis of nonslip boundary conditions for the lattice Boltzmann BGK model.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Statistical Physics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87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(1), 115-136.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713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Vortex core location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4049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Vortex core location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595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894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542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 100</a:t>
            </a:r>
          </a:p>
          <a:p>
            <a:r>
              <a:rPr lang="en-US" dirty="0"/>
              <a:t>1e-5 criteria</a:t>
            </a:r>
          </a:p>
          <a:p>
            <a:endParaRPr lang="en-US" dirty="0"/>
          </a:p>
          <a:p>
            <a:r>
              <a:rPr lang="en-US" dirty="0"/>
              <a:t>Full 7461-23.6s 2000-6.6s 1000- 3.8s 500-1.8s</a:t>
            </a:r>
          </a:p>
          <a:p>
            <a:r>
              <a:rPr lang="en-US" dirty="0"/>
              <a:t>Half 7475-23.0s 2000-6.6s 1000-3.5s  500-1.8s</a:t>
            </a:r>
          </a:p>
          <a:p>
            <a:r>
              <a:rPr lang="en-US" dirty="0"/>
              <a:t>Yu 8885-46.0s 2000-10.8s 1000-5.6s 500-2.9s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0039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   10  25   50   100</a:t>
            </a:r>
          </a:p>
          <a:p>
            <a:r>
              <a:rPr lang="en-US" dirty="0"/>
              <a:t>Full unstable 0.0136 0.0125 0.0121</a:t>
            </a:r>
          </a:p>
          <a:p>
            <a:r>
              <a:rPr lang="en-US" dirty="0"/>
              <a:t>Half 0.0167 0.0135 0.0125 0.0121</a:t>
            </a:r>
          </a:p>
          <a:p>
            <a:r>
              <a:rPr lang="en-US" dirty="0"/>
              <a:t>Yu  0.0170  0.0137 0.0126  0.0121</a:t>
            </a:r>
          </a:p>
          <a:p>
            <a:endParaRPr lang="en-US" dirty="0"/>
          </a:p>
          <a:p>
            <a:r>
              <a:rPr lang="en-US" dirty="0"/>
              <a:t>Theoretically, D2Q9 method with explicit discretization has 2</a:t>
            </a:r>
            <a:r>
              <a:rPr lang="en-US" baseline="30000" dirty="0"/>
              <a:t>nd</a:t>
            </a:r>
            <a:r>
              <a:rPr lang="en-US" dirty="0"/>
              <a:t> order convergence in space and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9242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212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749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806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MathPackOne"/>
              </a:rPr>
              <a:t>discrete solid tracers both coupled with a laser sheet illumination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1334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87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829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5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508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99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779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30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 did not take a close look at the derivation of these equations but just use them to recreate in my coding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 took a look at some review papers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Farrokhpanah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A., </a:t>
            </a:r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Nabovati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A., &amp; </a:t>
            </a:r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Mostaghimi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J. (2014). Study of curved boundary treatments in lattice Boltzmann method. In </a:t>
            </a:r>
            <a:r>
              <a:rPr lang="en-US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Proceedings of The Canadian Society for Mechanical Engineering International Congress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  <a:endParaRPr lang="ko-KR" altLang="en-US" sz="12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F7DF67-DB26-4C79-9C20-3701D184BC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960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029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619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514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335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349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524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456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806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4530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615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2729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46FC16-E857-4D1B-9170-C4AB9393560C}" type="datetimeFigureOut">
              <a:rPr lang="ko-KR" altLang="en-US" smtClean="0"/>
              <a:t>2025-08-15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CAE76-0949-4680-9312-7655AF5840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789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png"/><Relationship Id="rId13" Type="http://schemas.openxmlformats.org/officeDocument/2006/relationships/image" Target="../media/image17.png"/><Relationship Id="rId3" Type="http://schemas.openxmlformats.org/officeDocument/2006/relationships/image" Target="../media/image1.png"/><Relationship Id="rId7" Type="http://schemas.openxmlformats.org/officeDocument/2006/relationships/image" Target="../media/image39.png"/><Relationship Id="rId12" Type="http://schemas.openxmlformats.org/officeDocument/2006/relationships/image" Target="../media/image27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50.png"/><Relationship Id="rId4" Type="http://schemas.microsoft.com/office/2007/relationships/hdphoto" Target="../media/hdphoto1.wdp"/><Relationship Id="rId9" Type="http://schemas.openxmlformats.org/officeDocument/2006/relationships/image" Target="../media/image24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12" Type="http://schemas.openxmlformats.org/officeDocument/2006/relationships/diagramQuickStyle" Target="../diagrams/quickStyle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11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diagramData" Target="../diagrams/data2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3" Type="http://schemas.openxmlformats.org/officeDocument/2006/relationships/image" Target="../media/image1.png"/><Relationship Id="rId7" Type="http://schemas.openxmlformats.org/officeDocument/2006/relationships/image" Target="../media/image2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g"/><Relationship Id="rId5" Type="http://schemas.openxmlformats.org/officeDocument/2006/relationships/image" Target="../media/image26.jpeg"/><Relationship Id="rId4" Type="http://schemas.microsoft.com/office/2007/relationships/hdphoto" Target="../media/hdphoto1.wdp"/><Relationship Id="rId9" Type="http://schemas.openxmlformats.org/officeDocument/2006/relationships/image" Target="../media/image30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g"/><Relationship Id="rId3" Type="http://schemas.openxmlformats.org/officeDocument/2006/relationships/image" Target="../media/image31.jpg"/><Relationship Id="rId7" Type="http://schemas.microsoft.com/office/2007/relationships/hdphoto" Target="../media/hdphoto1.wdp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3.jpg"/><Relationship Id="rId4" Type="http://schemas.openxmlformats.org/officeDocument/2006/relationships/image" Target="../media/image32.jpg"/><Relationship Id="rId9" Type="http://schemas.openxmlformats.org/officeDocument/2006/relationships/image" Target="../media/image35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gif"/><Relationship Id="rId3" Type="http://schemas.openxmlformats.org/officeDocument/2006/relationships/image" Target="../media/image1.png"/><Relationship Id="rId7" Type="http://schemas.openxmlformats.org/officeDocument/2006/relationships/image" Target="../media/image3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jpg"/><Relationship Id="rId5" Type="http://schemas.openxmlformats.org/officeDocument/2006/relationships/image" Target="../media/image36.jpe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jpeg"/><Relationship Id="rId3" Type="http://schemas.openxmlformats.org/officeDocument/2006/relationships/image" Target="../media/image1.pn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jpeg"/><Relationship Id="rId5" Type="http://schemas.openxmlformats.org/officeDocument/2006/relationships/image" Target="../media/image39.jpe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jpg"/><Relationship Id="rId5" Type="http://schemas.openxmlformats.org/officeDocument/2006/relationships/image" Target="../media/image42.jp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44.pn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3.xml"/><Relationship Id="rId5" Type="http://schemas.microsoft.com/office/2007/relationships/hdphoto" Target="../media/hdphoto1.wdp"/><Relationship Id="rId10" Type="http://schemas.microsoft.com/office/2007/relationships/diagramDrawing" Target="../diagrams/drawing2.xml"/><Relationship Id="rId4" Type="http://schemas.openxmlformats.org/officeDocument/2006/relationships/image" Target="../media/image1.png"/><Relationship Id="rId9" Type="http://schemas.openxmlformats.org/officeDocument/2006/relationships/diagramColors" Target="../diagrams/colors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jpg"/><Relationship Id="rId5" Type="http://schemas.openxmlformats.org/officeDocument/2006/relationships/image" Target="../media/image45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3" Type="http://schemas.openxmlformats.org/officeDocument/2006/relationships/image" Target="../media/image10.jpeg"/><Relationship Id="rId7" Type="http://schemas.openxmlformats.org/officeDocument/2006/relationships/image" Target="../media/image1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0.png"/><Relationship Id="rId5" Type="http://schemas.microsoft.com/office/2007/relationships/hdphoto" Target="../media/hdphoto1.wdp"/><Relationship Id="rId4" Type="http://schemas.openxmlformats.org/officeDocument/2006/relationships/image" Target="../media/image1.png"/><Relationship Id="rId9" Type="http://schemas.openxmlformats.org/officeDocument/2006/relationships/image" Target="../media/image13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0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90.png"/><Relationship Id="rId5" Type="http://schemas.openxmlformats.org/officeDocument/2006/relationships/image" Target="../media/image10.jpeg"/><Relationship Id="rId10" Type="http://schemas.openxmlformats.org/officeDocument/2006/relationships/image" Target="../media/image180.png"/><Relationship Id="rId4" Type="http://schemas.microsoft.com/office/2007/relationships/hdphoto" Target="../media/hdphoto1.wdp"/><Relationship Id="rId9" Type="http://schemas.openxmlformats.org/officeDocument/2006/relationships/image" Target="../media/image17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0.png"/><Relationship Id="rId3" Type="http://schemas.openxmlformats.org/officeDocument/2006/relationships/image" Target="../media/image1.png"/><Relationship Id="rId7" Type="http://schemas.openxmlformats.org/officeDocument/2006/relationships/image" Target="../media/image251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90.png"/><Relationship Id="rId5" Type="http://schemas.openxmlformats.org/officeDocument/2006/relationships/image" Target="../media/image230.png"/><Relationship Id="rId10" Type="http://schemas.openxmlformats.org/officeDocument/2006/relationships/image" Target="../media/image280.png"/><Relationship Id="rId4" Type="http://schemas.microsoft.com/office/2007/relationships/hdphoto" Target="../media/hdphoto1.wdp"/><Relationship Id="rId9" Type="http://schemas.openxmlformats.org/officeDocument/2006/relationships/image" Target="../media/image27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0.png"/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0.png"/><Relationship Id="rId5" Type="http://schemas.openxmlformats.org/officeDocument/2006/relationships/image" Target="../media/image18.png"/><Relationship Id="rId10" Type="http://schemas.openxmlformats.org/officeDocument/2006/relationships/image" Target="../media/image19.png"/><Relationship Id="rId4" Type="http://schemas.microsoft.com/office/2007/relationships/hdphoto" Target="../media/hdphoto1.wdp"/><Relationship Id="rId9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22" t="23352" b="23414"/>
          <a:stretch/>
        </p:blipFill>
        <p:spPr bwMode="auto">
          <a:xfrm>
            <a:off x="0" y="0"/>
            <a:ext cx="5239049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865" r="64883" b="23878"/>
          <a:stretch/>
        </p:blipFill>
        <p:spPr bwMode="auto">
          <a:xfrm>
            <a:off x="4424640" y="-9912"/>
            <a:ext cx="4716016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853545" y="3533836"/>
            <a:ext cx="70762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alpha val="99000"/>
                  </a:schemeClr>
                </a:solidFill>
                <a:latin typeface="Amasis MT Pro" panose="020B0604020202020204" pitchFamily="18" charset="0"/>
                <a:ea typeface="a옛날목욕탕B" pitchFamily="18" charset="-127"/>
              </a:rPr>
              <a:t>- Compare three boundary treatments -</a:t>
            </a:r>
            <a:endParaRPr lang="ko-KR" altLang="en-US" sz="3200" dirty="0">
              <a:solidFill>
                <a:schemeClr val="tx1">
                  <a:alpha val="99000"/>
                </a:schemeClr>
              </a:solidFill>
              <a:latin typeface="Amasis MT Pro" panose="020B0604020202020204" pitchFamily="18" charset="0"/>
              <a:ea typeface="a옛날목욕탕B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15870" y="4149080"/>
            <a:ext cx="4407873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B0604020202020204" pitchFamily="18" charset="0"/>
                <a:ea typeface="a옛날목욕탕B" pitchFamily="18" charset="-127"/>
              </a:rPr>
              <a:t>Soohwan Kim (ME PhD, Georgia Tech)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B0604020202020204" pitchFamily="18" charset="0"/>
              <a:ea typeface="a옛날목욕탕B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964FAA-3AE0-06AD-40BA-ED3AF166BC15}"/>
              </a:ext>
            </a:extLst>
          </p:cNvPr>
          <p:cNvSpPr txBox="1"/>
          <p:nvPr/>
        </p:nvSpPr>
        <p:spPr>
          <a:xfrm>
            <a:off x="473697" y="1594844"/>
            <a:ext cx="813075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alpha val="99000"/>
                  </a:schemeClr>
                </a:solidFill>
                <a:latin typeface="Amasis MT Pro" panose="020B0604020202020204" pitchFamily="18" charset="0"/>
                <a:ea typeface="a옛날목욕탕B" pitchFamily="18" charset="-127"/>
              </a:rPr>
              <a:t>Lid-Driven Flow </a:t>
            </a:r>
          </a:p>
          <a:p>
            <a:pPr algn="ctr"/>
            <a:r>
              <a:rPr lang="en-US" altLang="ko-KR" sz="4000" b="1" dirty="0">
                <a:solidFill>
                  <a:schemeClr val="tx1">
                    <a:alpha val="99000"/>
                  </a:schemeClr>
                </a:solidFill>
                <a:latin typeface="Amasis MT Pro" panose="020B0604020202020204" pitchFamily="18" charset="0"/>
                <a:ea typeface="a옛날목욕탕B" pitchFamily="18" charset="-127"/>
              </a:rPr>
              <a:t>in a Semi-Circular Cavity </a:t>
            </a:r>
          </a:p>
          <a:p>
            <a:pPr algn="ctr"/>
            <a:r>
              <a:rPr lang="en-US" altLang="ko-KR" sz="4000" b="1" dirty="0">
                <a:solidFill>
                  <a:schemeClr val="tx1">
                    <a:alpha val="99000"/>
                  </a:schemeClr>
                </a:solidFill>
                <a:latin typeface="Amasis MT Pro" panose="020B0604020202020204" pitchFamily="18" charset="0"/>
                <a:ea typeface="a옛날목욕탕B" pitchFamily="18" charset="-127"/>
              </a:rPr>
              <a:t>using Lattice Boltzmann Method</a:t>
            </a:r>
            <a:endParaRPr lang="ko-KR" altLang="en-US" sz="4000" b="1" dirty="0">
              <a:solidFill>
                <a:schemeClr val="tx1">
                  <a:alpha val="99000"/>
                </a:schemeClr>
              </a:solidFill>
              <a:latin typeface="Amasis MT Pro" panose="020B0604020202020204" pitchFamily="18" charset="0"/>
              <a:ea typeface="a옛날목욕탕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4837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48502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Interpolation Method (Yu </a:t>
            </a:r>
            <a:r>
              <a:rPr lang="en-US" altLang="ko-KR" sz="2400" b="1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et al.</a:t>
            </a:r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)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DB17DE-BAA4-399B-7F23-93AD7B65E4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1980" y="1031195"/>
            <a:ext cx="3539605" cy="233160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0C1865-2638-B798-7461-8F5F464952B5}"/>
              </a:ext>
            </a:extLst>
          </p:cNvPr>
          <p:cNvSpPr txBox="1"/>
          <p:nvPr/>
        </p:nvSpPr>
        <p:spPr>
          <a:xfrm>
            <a:off x="1187624" y="6254107"/>
            <a:ext cx="77048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Yu, D., Mei, R., Luo, L. S., &amp;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Shyy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W. (2003). Viscous flow computations with the method of lattice Boltzmann equation.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Progress in Aerospace sciences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39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(5), 329-367.</a:t>
            </a:r>
            <a:endParaRPr lang="ko-KR" altLang="en-US" sz="11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74302E-F93F-A09C-8E18-DA3EB6041E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5521" y="1031196"/>
            <a:ext cx="2622756" cy="74409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D0687C7-941A-D7A7-E37D-DC7B06D41CAD}"/>
                  </a:ext>
                </a:extLst>
              </p:cNvPr>
              <p:cNvSpPr txBox="1"/>
              <p:nvPr/>
            </p:nvSpPr>
            <p:spPr>
              <a:xfrm>
                <a:off x="4831132" y="1977144"/>
                <a:ext cx="2611292" cy="7792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 </a:t>
                </a:r>
                <a:r>
                  <a:rPr lang="en-US" dirty="0">
                    <a:latin typeface="Cambria Math" panose="02040503050406030204" pitchFamily="18" charset="0"/>
                  </a:rPr>
                  <a:t>direction towards </a:t>
                </a:r>
                <a:r>
                  <a:rPr lang="en-US" b="1" dirty="0">
                    <a:latin typeface="Cambria Math" panose="02040503050406030204" pitchFamily="18" charset="0"/>
                  </a:rPr>
                  <a:t>solid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Cambria Math" panose="02040503050406030204" pitchFamily="18" charset="0"/>
                  </a:rPr>
                  <a:t>direction towards </a:t>
                </a:r>
                <a:r>
                  <a:rPr lang="en-US" b="1" dirty="0">
                    <a:latin typeface="Cambria Math" panose="02040503050406030204" pitchFamily="18" charset="0"/>
                  </a:rPr>
                  <a:t>fluid</a:t>
                </a:r>
                <a:endParaRPr lang="en-US" b="1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D0687C7-941A-D7A7-E37D-DC7B06D41C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132" y="1977144"/>
                <a:ext cx="2611292" cy="779252"/>
              </a:xfrm>
              <a:prstGeom prst="rect">
                <a:avLst/>
              </a:prstGeom>
              <a:blipFill>
                <a:blip r:embed="rId7"/>
                <a:stretch>
                  <a:fillRect l="-2336" r="-5140" b="-171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Oval 14">
            <a:extLst>
              <a:ext uri="{FF2B5EF4-FFF2-40B4-BE49-F238E27FC236}">
                <a16:creationId xmlns:a16="http://schemas.microsoft.com/office/drawing/2014/main" id="{5F5D19BC-551D-C265-DB13-4B8176FB8E8A}"/>
              </a:ext>
            </a:extLst>
          </p:cNvPr>
          <p:cNvSpPr/>
          <p:nvPr/>
        </p:nvSpPr>
        <p:spPr>
          <a:xfrm>
            <a:off x="2327052" y="1961269"/>
            <a:ext cx="108420" cy="10842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C59C48F-39D6-2B8E-6328-13FC4B1F1211}"/>
              </a:ext>
            </a:extLst>
          </p:cNvPr>
          <p:cNvSpPr/>
          <p:nvPr/>
        </p:nvSpPr>
        <p:spPr>
          <a:xfrm>
            <a:off x="2884167" y="2392642"/>
            <a:ext cx="108420" cy="10842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628EE35-BD48-7FBB-EFF9-6F458E34D095}"/>
              </a:ext>
            </a:extLst>
          </p:cNvPr>
          <p:cNvSpPr/>
          <p:nvPr/>
        </p:nvSpPr>
        <p:spPr>
          <a:xfrm>
            <a:off x="3209739" y="2629078"/>
            <a:ext cx="108420" cy="10842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559C0BD-AC8D-C502-7A2E-646A53E31B0C}"/>
                  </a:ext>
                </a:extLst>
              </p:cNvPr>
              <p:cNvSpPr txBox="1"/>
              <p:nvPr/>
            </p:nvSpPr>
            <p:spPr>
              <a:xfrm>
                <a:off x="395536" y="3318290"/>
                <a:ext cx="8616654" cy="226010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b="0" dirty="0"/>
                  <a:t>After streaming, we have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1600" b="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1600" b="0" dirty="0"/>
                  <a:t>,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b="0" dirty="0"/>
                  <a:t>Linear interpolation: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d>
                      <m:dPr>
                        <m:begChr m:val="["/>
                        <m:endChr m:val="]"/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sub>
                        </m:sSub>
                        <m:d>
                          <m:dPr>
                            <m:ctrlP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𝛿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sub>
                        </m:sSub>
                        <m:d>
                          <m:dPr>
                            <m:ctrlP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𝑓</m:t>
                                </m:r>
                              </m:sub>
                            </m:sSub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𝛿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</m:oMath>
                </a14:m>
                <a:endParaRPr lang="en-US" sz="1600" b="0" dirty="0"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1600" b="0" dirty="0"/>
                  <a:t>Momentum balance: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+2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1600" dirty="0"/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1600" dirty="0"/>
                  <a:t> = 0 in fixed wall)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b="0" dirty="0"/>
                  <a:t>Linear interpolation: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</m:num>
                      <m:den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</m:den>
                    </m:f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1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acc>
                              <m:accPr>
                                <m:chr m:val="̅"/>
                                <m:ctrlPr>
                                  <a:rPr lang="en-US" sz="16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sub>
                        </m:sSub>
                        <m:r>
                          <m:rPr>
                            <m:lit/>
                          </m:rPr>
                          <a:rPr lang="en-US" sz="1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m:rPr>
                            <m:lit/>
                          </m:rPr>
                          <a:rPr lang="en-US" sz="16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1600" dirty="0"/>
              </a:p>
              <a:p>
                <a:pPr>
                  <a:lnSpc>
                    <a:spcPct val="150000"/>
                  </a:lnSpc>
                </a:pPr>
                <a:endParaRPr lang="en-US" sz="16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559C0BD-AC8D-C502-7A2E-646A53E31B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536" y="3318290"/>
                <a:ext cx="8616654" cy="2260106"/>
              </a:xfrm>
              <a:prstGeom prst="rect">
                <a:avLst/>
              </a:prstGeom>
              <a:blipFill>
                <a:blip r:embed="rId8"/>
                <a:stretch>
                  <a:fillRect l="-14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ectangle 19">
            <a:extLst>
              <a:ext uri="{FF2B5EF4-FFF2-40B4-BE49-F238E27FC236}">
                <a16:creationId xmlns:a16="http://schemas.microsoft.com/office/drawing/2014/main" id="{C2C2334D-445A-AFA0-0DDB-336628C36098}"/>
              </a:ext>
            </a:extLst>
          </p:cNvPr>
          <p:cNvSpPr/>
          <p:nvPr/>
        </p:nvSpPr>
        <p:spPr>
          <a:xfrm>
            <a:off x="4201295" y="1597291"/>
            <a:ext cx="360040" cy="198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F2EAEB1-03A9-7CEF-3B6B-B96CE0E58E87}"/>
                  </a:ext>
                </a:extLst>
              </p:cNvPr>
              <p:cNvSpPr txBox="1"/>
              <p:nvPr/>
            </p:nvSpPr>
            <p:spPr>
              <a:xfrm rot="21204134">
                <a:off x="3358621" y="2009288"/>
                <a:ext cx="57547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𝒘𝒂𝒍𝒍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F2EAEB1-03A9-7CEF-3B6B-B96CE0E58E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1204134">
                <a:off x="3358621" y="2009288"/>
                <a:ext cx="575478" cy="276999"/>
              </a:xfrm>
              <a:prstGeom prst="rect">
                <a:avLst/>
              </a:prstGeom>
              <a:blipFill>
                <a:blip r:embed="rId9"/>
                <a:stretch>
                  <a:fillRect l="-7000" r="-8000"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390109A-B208-F886-7F9E-A2C8EB9A0FB6}"/>
                  </a:ext>
                </a:extLst>
              </p:cNvPr>
              <p:cNvSpPr txBox="1"/>
              <p:nvPr/>
            </p:nvSpPr>
            <p:spPr>
              <a:xfrm rot="20966433">
                <a:off x="3233989" y="1670985"/>
                <a:ext cx="6796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𝒇𝒍𝒖𝒊𝒅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390109A-B208-F886-7F9E-A2C8EB9A0F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966433">
                <a:off x="3233989" y="1670985"/>
                <a:ext cx="679673" cy="276999"/>
              </a:xfrm>
              <a:prstGeom prst="rect">
                <a:avLst/>
              </a:prstGeom>
              <a:blipFill>
                <a:blip r:embed="rId10"/>
                <a:stretch>
                  <a:fillRect l="-9244" t="-3030" r="-11765" b="-287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BF8227D-0244-1321-EE12-DFEFE3E7C9D0}"/>
                  </a:ext>
                </a:extLst>
              </p:cNvPr>
              <p:cNvSpPr txBox="1"/>
              <p:nvPr/>
            </p:nvSpPr>
            <p:spPr>
              <a:xfrm>
                <a:off x="961429" y="5312488"/>
                <a:ext cx="7460312" cy="8154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1600" dirty="0"/>
                  <a:t> ~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1600" dirty="0"/>
                  <a:t>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1600" dirty="0"/>
                  <a:t> ~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  <m: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1600" dirty="0"/>
                  <a:t>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1600" dirty="0"/>
                  <a:t> ~</a:t>
                </a:r>
                <a:r>
                  <a:rPr lang="en-US" sz="16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en-US" sz="1600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1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acc>
                              <m:accPr>
                                <m:chr m:val="̅"/>
                                <m:ctrlPr>
                                  <a:rPr lang="en-US" sz="16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acc>
                          </m:sub>
                        </m:sSub>
                        <m:r>
                          <m:rPr>
                            <m:lit/>
                          </m:rPr>
                          <a:rPr lang="en-US" sz="1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1600" dirty="0"/>
                  <a:t> ~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m:rPr>
                            <m:lit/>
                          </m:rPr>
                          <a:rPr lang="en-US" sz="16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BF8227D-0244-1321-EE12-DFEFE3E7C9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429" y="5312488"/>
                <a:ext cx="7460312" cy="815416"/>
              </a:xfrm>
              <a:prstGeom prst="rect">
                <a:avLst/>
              </a:prstGeom>
              <a:blipFill>
                <a:blip r:embed="rId12"/>
                <a:stretch>
                  <a:fillRect l="-1307" b="-111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Oval 2">
            <a:extLst>
              <a:ext uri="{FF2B5EF4-FFF2-40B4-BE49-F238E27FC236}">
                <a16:creationId xmlns:a16="http://schemas.microsoft.com/office/drawing/2014/main" id="{ADCF5E84-1042-78C1-33B8-33F48CC061B8}"/>
              </a:ext>
            </a:extLst>
          </p:cNvPr>
          <p:cNvSpPr/>
          <p:nvPr/>
        </p:nvSpPr>
        <p:spPr>
          <a:xfrm>
            <a:off x="1444375" y="1314020"/>
            <a:ext cx="108420" cy="10842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Double MRT Thermal Lattice Boltzmann Method for Simulating Natural  Convection of Low Prandtl Number Fluids">
            <a:extLst>
              <a:ext uri="{FF2B5EF4-FFF2-40B4-BE49-F238E27FC236}">
                <a16:creationId xmlns:a16="http://schemas.microsoft.com/office/drawing/2014/main" id="{5EFCE246-276C-2F9E-26D0-FB911391E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8544" y="823399"/>
            <a:ext cx="2294627" cy="208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3254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16450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Algorithm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Diagram 3">
                <a:extLst>
                  <a:ext uri="{FF2B5EF4-FFF2-40B4-BE49-F238E27FC236}">
                    <a16:creationId xmlns:a16="http://schemas.microsoft.com/office/drawing/2014/main" id="{7FA1E15E-4E4F-9492-608A-D499D079476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567458503"/>
                  </p:ext>
                </p:extLst>
              </p:nvPr>
            </p:nvGraphicFramePr>
            <p:xfrm>
              <a:off x="683568" y="476672"/>
              <a:ext cx="8208912" cy="5184576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5" r:lo="rId6" r:qs="rId7" r:cs="rId8"/>
              </a:graphicData>
            </a:graphic>
          </p:graphicFrame>
        </mc:Choice>
        <mc:Fallback xmlns="">
          <p:graphicFrame>
            <p:nvGraphicFramePr>
              <p:cNvPr id="4" name="Diagram 3">
                <a:extLst>
                  <a:ext uri="{FF2B5EF4-FFF2-40B4-BE49-F238E27FC236}">
                    <a16:creationId xmlns:a16="http://schemas.microsoft.com/office/drawing/2014/main" id="{7FA1E15E-4E4F-9492-608A-D499D079476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567458503"/>
                  </p:ext>
                </p:extLst>
              </p:nvPr>
            </p:nvGraphicFramePr>
            <p:xfrm>
              <a:off x="683568" y="476672"/>
              <a:ext cx="8208912" cy="5184576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0" r:lo="rId11" r:qs="rId12" r:cs="rId13"/>
              </a:graphicData>
            </a:graphic>
          </p:graphicFrame>
        </mc:Fallback>
      </mc:AlternateContent>
      <p:sp>
        <p:nvSpPr>
          <p:cNvPr id="6" name="Arrow: U-Turn 5">
            <a:extLst>
              <a:ext uri="{FF2B5EF4-FFF2-40B4-BE49-F238E27FC236}">
                <a16:creationId xmlns:a16="http://schemas.microsoft.com/office/drawing/2014/main" id="{8E4012DD-0812-69E4-B80E-CC2F667F1A24}"/>
              </a:ext>
            </a:extLst>
          </p:cNvPr>
          <p:cNvSpPr/>
          <p:nvPr/>
        </p:nvSpPr>
        <p:spPr>
          <a:xfrm rot="16200000">
            <a:off x="5272645" y="1249327"/>
            <a:ext cx="562409" cy="6677261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rgbClr val="7F7F7F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D691DDA-39B4-7EFB-29D6-FB9DBE759993}"/>
              </a:ext>
            </a:extLst>
          </p:cNvPr>
          <p:cNvGrpSpPr/>
          <p:nvPr/>
        </p:nvGrpSpPr>
        <p:grpSpPr>
          <a:xfrm>
            <a:off x="4211960" y="5013176"/>
            <a:ext cx="2880320" cy="905172"/>
            <a:chOff x="7010066" y="1593176"/>
            <a:chExt cx="1501622" cy="2124236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B82F7D63-0EDC-C5F9-0E87-1DF870A564F2}"/>
                </a:ext>
              </a:extLst>
            </p:cNvPr>
            <p:cNvSpPr/>
            <p:nvPr/>
          </p:nvSpPr>
          <p:spPr>
            <a:xfrm>
              <a:off x="7010066" y="1593176"/>
              <a:ext cx="1501622" cy="2124236"/>
            </a:xfrm>
            <a:prstGeom prst="roundRect">
              <a:avLst/>
            </a:prstGeom>
            <a:ln>
              <a:solidFill>
                <a:srgbClr val="7F7F7F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Rectangle: Rounded Corners 4">
              <a:extLst>
                <a:ext uri="{FF2B5EF4-FFF2-40B4-BE49-F238E27FC236}">
                  <a16:creationId xmlns:a16="http://schemas.microsoft.com/office/drawing/2014/main" id="{61DDCCAF-8F5C-64BC-7AA5-C48A1FDC7ACA}"/>
                </a:ext>
              </a:extLst>
            </p:cNvPr>
            <p:cNvSpPr txBox="1"/>
            <p:nvPr/>
          </p:nvSpPr>
          <p:spPr>
            <a:xfrm>
              <a:off x="7083369" y="1666479"/>
              <a:ext cx="1355016" cy="19776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/>
              <a:r>
                <a:rPr lang="en-US" sz="1700" b="1" spc="-100" baseline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" panose="02040504050005020304" pitchFamily="18" charset="0"/>
                </a:rPr>
                <a:t>Iteration</a:t>
              </a:r>
            </a:p>
            <a:p>
              <a:pPr lvl="0" algn="ctr"/>
              <a:r>
                <a:rPr lang="en-US" sz="1700" spc="-100" baseline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" panose="02040504050005020304" pitchFamily="18" charset="0"/>
                </a:rPr>
                <a:t>until norm of u &lt; 10</a:t>
              </a:r>
              <a:r>
                <a:rPr lang="en-US" sz="1700" spc="-100" baseline="30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" panose="02040504050005020304" pitchFamily="18" charset="0"/>
                </a:rPr>
                <a:t>-5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C8715DF-C30F-3044-2C95-C35521D90EFB}"/>
              </a:ext>
            </a:extLst>
          </p:cNvPr>
          <p:cNvGrpSpPr/>
          <p:nvPr/>
        </p:nvGrpSpPr>
        <p:grpSpPr>
          <a:xfrm>
            <a:off x="5136628" y="1484784"/>
            <a:ext cx="924922" cy="829346"/>
            <a:chOff x="5159246" y="1447526"/>
            <a:chExt cx="924922" cy="829346"/>
          </a:xfrm>
        </p:grpSpPr>
        <p:sp>
          <p:nvSpPr>
            <p:cNvPr id="11" name="Arrow: Circular 10">
              <a:extLst>
                <a:ext uri="{FF2B5EF4-FFF2-40B4-BE49-F238E27FC236}">
                  <a16:creationId xmlns:a16="http://schemas.microsoft.com/office/drawing/2014/main" id="{EF2ED91C-96F8-F225-2083-A6B35872807E}"/>
                </a:ext>
              </a:extLst>
            </p:cNvPr>
            <p:cNvSpPr/>
            <p:nvPr/>
          </p:nvSpPr>
          <p:spPr>
            <a:xfrm>
              <a:off x="5159246" y="1447526"/>
              <a:ext cx="924922" cy="829346"/>
            </a:xfrm>
            <a:prstGeom prst="circularArrow">
              <a:avLst>
                <a:gd name="adj1" fmla="val 7085"/>
                <a:gd name="adj2" fmla="val 1142319"/>
                <a:gd name="adj3" fmla="val 20457681"/>
                <a:gd name="adj4" fmla="val 11935583"/>
                <a:gd name="adj5" fmla="val 12500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Arrow: Circular 11">
              <a:extLst>
                <a:ext uri="{FF2B5EF4-FFF2-40B4-BE49-F238E27FC236}">
                  <a16:creationId xmlns:a16="http://schemas.microsoft.com/office/drawing/2014/main" id="{EEB09793-276D-F273-9663-D421F02F6F6A}"/>
                </a:ext>
              </a:extLst>
            </p:cNvPr>
            <p:cNvSpPr/>
            <p:nvPr/>
          </p:nvSpPr>
          <p:spPr>
            <a:xfrm flipH="1">
              <a:off x="5159246" y="1447526"/>
              <a:ext cx="924922" cy="829346"/>
            </a:xfrm>
            <a:prstGeom prst="circularArrow">
              <a:avLst>
                <a:gd name="adj1" fmla="val 7085"/>
                <a:gd name="adj2" fmla="val 1142319"/>
                <a:gd name="adj3" fmla="val 20457681"/>
                <a:gd name="adj4" fmla="val 11935583"/>
                <a:gd name="adj5" fmla="val 12500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4840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47957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Results - Interpolation Method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C49FCB-74E3-428E-D38F-7F103D881CC9}"/>
              </a:ext>
            </a:extLst>
          </p:cNvPr>
          <p:cNvSpPr txBox="1"/>
          <p:nvPr/>
        </p:nvSpPr>
        <p:spPr>
          <a:xfrm>
            <a:off x="941111" y="5001353"/>
            <a:ext cx="14622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Streamlines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78E760-8821-9285-F134-82059B072F80}"/>
              </a:ext>
            </a:extLst>
          </p:cNvPr>
          <p:cNvSpPr txBox="1"/>
          <p:nvPr/>
        </p:nvSpPr>
        <p:spPr>
          <a:xfrm>
            <a:off x="3995936" y="5001353"/>
            <a:ext cx="867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u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field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66C4C8-E05B-7489-03D3-531D2A688D12}"/>
              </a:ext>
            </a:extLst>
          </p:cNvPr>
          <p:cNvSpPr txBox="1"/>
          <p:nvPr/>
        </p:nvSpPr>
        <p:spPr>
          <a:xfrm>
            <a:off x="7097101" y="5001353"/>
            <a:ext cx="867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v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field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794502-109D-CAAD-7344-43E7982D5B7D}"/>
              </a:ext>
            </a:extLst>
          </p:cNvPr>
          <p:cNvSpPr txBox="1"/>
          <p:nvPr/>
        </p:nvSpPr>
        <p:spPr>
          <a:xfrm>
            <a:off x="7740352" y="5495447"/>
            <a:ext cx="10472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N = </a:t>
            </a: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50</a:t>
            </a:r>
          </a:p>
          <a:p>
            <a:r>
              <a:rPr lang="en-US" altLang="ko-KR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</a:t>
            </a: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= 100</a:t>
            </a:r>
          </a:p>
          <a:p>
            <a:endParaRPr lang="ko-KR" altLang="en-US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6625DD80-E653-DC69-5A45-11A1FACE600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07" y="2068583"/>
            <a:ext cx="2774513" cy="2774513"/>
          </a:xfrm>
          <a:prstGeom prst="rect">
            <a:avLst/>
          </a:prstGeom>
        </p:spPr>
      </p:pic>
      <p:pic>
        <p:nvPicPr>
          <p:cNvPr id="8" name="Picture 7" descr="Chart, surface chart&#10;&#10;Description automatically generated">
            <a:extLst>
              <a:ext uri="{FF2B5EF4-FFF2-40B4-BE49-F238E27FC236}">
                <a16:creationId xmlns:a16="http://schemas.microsoft.com/office/drawing/2014/main" id="{D994D82C-D688-40AA-49DB-E5213E649D4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089" y="2136175"/>
            <a:ext cx="3236932" cy="2774513"/>
          </a:xfrm>
          <a:prstGeom prst="rect">
            <a:avLst/>
          </a:prstGeom>
        </p:spPr>
      </p:pic>
      <p:pic>
        <p:nvPicPr>
          <p:cNvPr id="12" name="Picture 11" descr="A picture containing chart&#10;&#10;Description automatically generated">
            <a:extLst>
              <a:ext uri="{FF2B5EF4-FFF2-40B4-BE49-F238E27FC236}">
                <a16:creationId xmlns:a16="http://schemas.microsoft.com/office/drawing/2014/main" id="{7B56538A-9508-E217-4938-D1EAAB0CDF0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360" y="2132856"/>
            <a:ext cx="3236932" cy="277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471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6411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Comparison with Square Cavity (</a:t>
            </a:r>
            <a:r>
              <a:rPr lang="en-US" altLang="ko-KR" sz="2400" b="1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</a:t>
            </a:r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= 100)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EBCA7295-84CE-0C3A-1ABC-7664FBAAB2D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763508"/>
            <a:ext cx="2736303" cy="2736303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C3ABFEB5-5C55-464B-0051-5035BEC7E39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28"/>
          <a:stretch/>
        </p:blipFill>
        <p:spPr>
          <a:xfrm>
            <a:off x="1499116" y="763508"/>
            <a:ext cx="2568640" cy="27363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BB057E-2B9C-B293-BF1B-6860C77A91E3}"/>
              </a:ext>
            </a:extLst>
          </p:cNvPr>
          <p:cNvSpPr txBox="1"/>
          <p:nvPr/>
        </p:nvSpPr>
        <p:spPr>
          <a:xfrm>
            <a:off x="3570735" y="3408548"/>
            <a:ext cx="1562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Streamlines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6CE17-1F2B-8BD6-B0C1-DD99677DD9DF}"/>
              </a:ext>
            </a:extLst>
          </p:cNvPr>
          <p:cNvSpPr txBox="1"/>
          <p:nvPr/>
        </p:nvSpPr>
        <p:spPr>
          <a:xfrm>
            <a:off x="2783436" y="6285678"/>
            <a:ext cx="3325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u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profile (x/H = 0.2, 0.5, 0.8)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52104DD5-AB5F-E8FA-51D1-5D56A99A8EF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30" y="3702346"/>
            <a:ext cx="2659252" cy="2659252"/>
          </a:xfrm>
          <a:prstGeom prst="rect">
            <a:avLst/>
          </a:prstGeom>
        </p:spPr>
      </p:pic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A512E16C-81EE-4028-D33F-4B5A35F6901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883" y="3702346"/>
            <a:ext cx="2659252" cy="2659252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46682534-3001-8ABB-941B-65144B68186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828" y="3679817"/>
            <a:ext cx="2659252" cy="2659252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8C3F9AC-5B73-4141-35B9-2F976599E4AD}"/>
              </a:ext>
            </a:extLst>
          </p:cNvPr>
          <p:cNvSpPr/>
          <p:nvPr/>
        </p:nvSpPr>
        <p:spPr>
          <a:xfrm>
            <a:off x="1009431" y="5608653"/>
            <a:ext cx="527516" cy="577260"/>
          </a:xfrm>
          <a:prstGeom prst="ellipse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E264732-9807-D5E6-0AFE-8921B08A71A6}"/>
              </a:ext>
            </a:extLst>
          </p:cNvPr>
          <p:cNvSpPr/>
          <p:nvPr/>
        </p:nvSpPr>
        <p:spPr>
          <a:xfrm>
            <a:off x="6444208" y="5608653"/>
            <a:ext cx="527516" cy="577260"/>
          </a:xfrm>
          <a:prstGeom prst="ellipse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479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3231C44C-8095-66BF-9AE2-A520C01914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85" y="3687821"/>
            <a:ext cx="2636779" cy="2636779"/>
          </a:xfrm>
          <a:prstGeom prst="rect">
            <a:avLst/>
          </a:prstGeom>
        </p:spPr>
      </p:pic>
      <p:pic>
        <p:nvPicPr>
          <p:cNvPr id="17" name="Picture 16" descr="Chart, line chart&#10;&#10;Description automatically generated">
            <a:extLst>
              <a:ext uri="{FF2B5EF4-FFF2-40B4-BE49-F238E27FC236}">
                <a16:creationId xmlns:a16="http://schemas.microsoft.com/office/drawing/2014/main" id="{57D33CD9-E715-11DE-8995-7F313496A9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812" y="3687821"/>
            <a:ext cx="2636779" cy="2636779"/>
          </a:xfrm>
          <a:prstGeom prst="rect">
            <a:avLst/>
          </a:prstGeo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7115469F-F880-8B3F-221B-B6FE15613B0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828" y="3687821"/>
            <a:ext cx="2636779" cy="2636779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6411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Comparison with Square Cavity (</a:t>
            </a:r>
            <a:r>
              <a:rPr lang="en-US" altLang="ko-KR" sz="2400" b="1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</a:t>
            </a:r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= 400)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BB057E-2B9C-B293-BF1B-6860C77A91E3}"/>
              </a:ext>
            </a:extLst>
          </p:cNvPr>
          <p:cNvSpPr txBox="1"/>
          <p:nvPr/>
        </p:nvSpPr>
        <p:spPr>
          <a:xfrm>
            <a:off x="3570735" y="3408548"/>
            <a:ext cx="1562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Streamlines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6CE17-1F2B-8BD6-B0C1-DD99677DD9DF}"/>
              </a:ext>
            </a:extLst>
          </p:cNvPr>
          <p:cNvSpPr txBox="1"/>
          <p:nvPr/>
        </p:nvSpPr>
        <p:spPr>
          <a:xfrm>
            <a:off x="2689074" y="6285678"/>
            <a:ext cx="3325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u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profile (x/H = 0.2, 0.5, 0.8)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ED461EFB-5382-14A4-C8BD-139BB76D8FBA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71"/>
          <a:stretch/>
        </p:blipFill>
        <p:spPr>
          <a:xfrm>
            <a:off x="1597677" y="776933"/>
            <a:ext cx="2481969" cy="2636779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B9069558-C8FA-B943-B862-65EA411786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202" y="781845"/>
            <a:ext cx="2659252" cy="265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72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42528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Effects of Reynolds Number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2B020489-1629-F332-5B23-4685920D5173}"/>
              </a:ext>
            </a:extLst>
          </p:cNvPr>
          <p:cNvSpPr/>
          <p:nvPr/>
        </p:nvSpPr>
        <p:spPr>
          <a:xfrm>
            <a:off x="856656" y="3622544"/>
            <a:ext cx="7703652" cy="307759"/>
          </a:xfrm>
          <a:prstGeom prst="rightArrow">
            <a:avLst>
              <a:gd name="adj1" fmla="val 21633"/>
              <a:gd name="adj2" fmla="val 66123"/>
            </a:avLst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AE9750-53A2-295A-D5E4-7FF6F3072655}"/>
              </a:ext>
            </a:extLst>
          </p:cNvPr>
          <p:cNvSpPr txBox="1"/>
          <p:nvPr/>
        </p:nvSpPr>
        <p:spPr>
          <a:xfrm>
            <a:off x="1446744" y="3919246"/>
            <a:ext cx="1138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 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= 100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8A4FF7-A167-CC52-5924-44CED1925BEC}"/>
              </a:ext>
            </a:extLst>
          </p:cNvPr>
          <p:cNvSpPr txBox="1"/>
          <p:nvPr/>
        </p:nvSpPr>
        <p:spPr>
          <a:xfrm>
            <a:off x="3786524" y="3919246"/>
            <a:ext cx="1138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 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= 400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3C60D1-2044-F6EC-21B2-134E3353E9D9}"/>
              </a:ext>
            </a:extLst>
          </p:cNvPr>
          <p:cNvSpPr txBox="1"/>
          <p:nvPr/>
        </p:nvSpPr>
        <p:spPr>
          <a:xfrm>
            <a:off x="6338299" y="3919246"/>
            <a:ext cx="12711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 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= 1000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FA88A1-831C-8ECC-4FEA-7547E123D8AE}"/>
              </a:ext>
            </a:extLst>
          </p:cNvPr>
          <p:cNvSpPr txBox="1"/>
          <p:nvPr/>
        </p:nvSpPr>
        <p:spPr>
          <a:xfrm>
            <a:off x="6277566" y="4570748"/>
            <a:ext cx="204658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N = </a:t>
            </a:r>
            <a:r>
              <a:rPr lang="en-US" altLang="ko-KR" sz="16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50</a:t>
            </a:r>
          </a:p>
          <a:p>
            <a:r>
              <a:rPr lang="en-US" altLang="ko-KR" sz="16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Interpolation method</a:t>
            </a:r>
          </a:p>
          <a:p>
            <a:endParaRPr lang="ko-KR" altLang="en-US" sz="16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896D936A-BC59-F1A0-22B4-7B689F9BB27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10"/>
          <a:stretch/>
        </p:blipFill>
        <p:spPr>
          <a:xfrm>
            <a:off x="856656" y="1056967"/>
            <a:ext cx="2378034" cy="2565577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8AFD56BD-E85C-C7EA-6278-A022D449A1C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485" y="1056967"/>
            <a:ext cx="2565577" cy="2565577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F7D9221F-F68E-FB31-FA38-4486C0C0598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071" y="1056967"/>
            <a:ext cx="2565577" cy="25655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068E4F-6247-85AC-06D6-62398DC62213}"/>
              </a:ext>
            </a:extLst>
          </p:cNvPr>
          <p:cNvSpPr txBox="1"/>
          <p:nvPr/>
        </p:nvSpPr>
        <p:spPr>
          <a:xfrm>
            <a:off x="4849577" y="6310121"/>
            <a:ext cx="1888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 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= 100 - 1000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18" name="Picture 17" descr="Chart&#10;&#10;Description automatically generated">
            <a:extLst>
              <a:ext uri="{FF2B5EF4-FFF2-40B4-BE49-F238E27FC236}">
                <a16:creationId xmlns:a16="http://schemas.microsoft.com/office/drawing/2014/main" id="{CB979D54-BBEE-F049-15B7-E880AA89FE7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760" y="4242042"/>
            <a:ext cx="2457761" cy="2474256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F84F078F-A84F-951D-5A7C-E48B6B810C5E}"/>
              </a:ext>
            </a:extLst>
          </p:cNvPr>
          <p:cNvSpPr/>
          <p:nvPr/>
        </p:nvSpPr>
        <p:spPr>
          <a:xfrm rot="7246481">
            <a:off x="7290904" y="1850333"/>
            <a:ext cx="432049" cy="205061"/>
          </a:xfrm>
          <a:prstGeom prst="rightArrow">
            <a:avLst>
              <a:gd name="adj1" fmla="val 21633"/>
              <a:gd name="adj2" fmla="val 42277"/>
            </a:avLst>
          </a:prstGeom>
          <a:solidFill>
            <a:srgbClr val="C0504D">
              <a:alpha val="50196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372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6170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Results – Comparisons of Three Methods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01A560-1C38-01C8-6958-999D383D2E5A}"/>
              </a:ext>
            </a:extLst>
          </p:cNvPr>
          <p:cNvSpPr txBox="1"/>
          <p:nvPr/>
        </p:nvSpPr>
        <p:spPr>
          <a:xfrm>
            <a:off x="1289374" y="3030274"/>
            <a:ext cx="2895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Staircase approximation </a:t>
            </a:r>
          </a:p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full-way bounce-back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5446B1-7A3B-5CAD-F4C6-95A83C63BCAB}"/>
              </a:ext>
            </a:extLst>
          </p:cNvPr>
          <p:cNvSpPr txBox="1"/>
          <p:nvPr/>
        </p:nvSpPr>
        <p:spPr>
          <a:xfrm>
            <a:off x="4536152" y="3030274"/>
            <a:ext cx="2895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Staircase approximation </a:t>
            </a:r>
          </a:p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half-way bounce-back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57680B-1268-2E98-181A-CF75D2B1678C}"/>
              </a:ext>
            </a:extLst>
          </p:cNvPr>
          <p:cNvSpPr txBox="1"/>
          <p:nvPr/>
        </p:nvSpPr>
        <p:spPr>
          <a:xfrm>
            <a:off x="2027583" y="6179368"/>
            <a:ext cx="16090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Interpolation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EF5152EC-A9F3-E038-F3C9-A7A2B97CE0F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58" y="745155"/>
            <a:ext cx="2328659" cy="2328659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20B55B25-8623-A01F-2A3F-21464B994D4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494" y="745155"/>
            <a:ext cx="2328659" cy="2328659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CB3AA16A-7E85-18DA-6CED-FE78A420128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039" y="3784372"/>
            <a:ext cx="2328659" cy="23286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CF060DD-4BA6-9870-5C2E-EFDDBA323C79}"/>
              </a:ext>
            </a:extLst>
          </p:cNvPr>
          <p:cNvSpPr txBox="1"/>
          <p:nvPr/>
        </p:nvSpPr>
        <p:spPr>
          <a:xfrm>
            <a:off x="4718606" y="6179368"/>
            <a:ext cx="2305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Centerline </a:t>
            </a:r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u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profile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87CEEC-034B-288F-217B-E86DD7257B16}"/>
              </a:ext>
            </a:extLst>
          </p:cNvPr>
          <p:cNvSpPr txBox="1"/>
          <p:nvPr/>
        </p:nvSpPr>
        <p:spPr>
          <a:xfrm>
            <a:off x="7740352" y="5495447"/>
            <a:ext cx="10472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N = </a:t>
            </a: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50</a:t>
            </a:r>
          </a:p>
          <a:p>
            <a:r>
              <a:rPr lang="en-US" altLang="ko-KR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</a:t>
            </a: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= 100</a:t>
            </a:r>
          </a:p>
          <a:p>
            <a:endParaRPr lang="ko-KR" altLang="en-US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F39240DA-97C0-9061-DFB3-54335792A68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188" y="3850709"/>
            <a:ext cx="2328659" cy="232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35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5311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Results – Convergence Comparison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3AA6B4B5-DE11-890B-82B8-3EEEEC8768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884506"/>
            <a:ext cx="3737551" cy="3737551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5FB2F8D6-40E5-C020-C516-3F96DAE683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048" y="946150"/>
            <a:ext cx="3737551" cy="3737551"/>
          </a:xfrm>
          <a:prstGeom prst="rect">
            <a:avLst/>
          </a:prstGeom>
        </p:spPr>
      </p:pic>
      <p:sp>
        <p:nvSpPr>
          <p:cNvPr id="15" name="Arc 14">
            <a:extLst>
              <a:ext uri="{FF2B5EF4-FFF2-40B4-BE49-F238E27FC236}">
                <a16:creationId xmlns:a16="http://schemas.microsoft.com/office/drawing/2014/main" id="{90AB7C35-E949-61C7-F4F4-A4F282F98607}"/>
              </a:ext>
            </a:extLst>
          </p:cNvPr>
          <p:cNvSpPr/>
          <p:nvPr/>
        </p:nvSpPr>
        <p:spPr>
          <a:xfrm rot="11430369" flipV="1">
            <a:off x="5655039" y="1557511"/>
            <a:ext cx="2189229" cy="2293488"/>
          </a:xfrm>
          <a:prstGeom prst="arc">
            <a:avLst>
              <a:gd name="adj1" fmla="val 18556448"/>
              <a:gd name="adj2" fmla="val 130485"/>
            </a:avLst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F0C9C77E-9610-6E66-34F8-AB04F9BAD9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9870923"/>
              </p:ext>
            </p:extLst>
          </p:nvPr>
        </p:nvGraphicFramePr>
        <p:xfrm>
          <a:off x="1064435" y="5370041"/>
          <a:ext cx="6922148" cy="11125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30537">
                  <a:extLst>
                    <a:ext uri="{9D8B030D-6E8A-4147-A177-3AD203B41FA5}">
                      <a16:colId xmlns:a16="http://schemas.microsoft.com/office/drawing/2014/main" val="151878296"/>
                    </a:ext>
                  </a:extLst>
                </a:gridCol>
                <a:gridCol w="1730537">
                  <a:extLst>
                    <a:ext uri="{9D8B030D-6E8A-4147-A177-3AD203B41FA5}">
                      <a16:colId xmlns:a16="http://schemas.microsoft.com/office/drawing/2014/main" val="1376553832"/>
                    </a:ext>
                  </a:extLst>
                </a:gridCol>
                <a:gridCol w="1730537">
                  <a:extLst>
                    <a:ext uri="{9D8B030D-6E8A-4147-A177-3AD203B41FA5}">
                      <a16:colId xmlns:a16="http://schemas.microsoft.com/office/drawing/2014/main" val="3560467940"/>
                    </a:ext>
                  </a:extLst>
                </a:gridCol>
                <a:gridCol w="1730537">
                  <a:extLst>
                    <a:ext uri="{9D8B030D-6E8A-4147-A177-3AD203B41FA5}">
                      <a16:colId xmlns:a16="http://schemas.microsoft.com/office/drawing/2014/main" val="23389311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# of iterations</a:t>
                      </a:r>
                      <a:endParaRPr lang="en-US" sz="1600" b="0" dirty="0">
                        <a:latin typeface="Amasis MT Pro" panose="020405040500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/>
                        <a:t>Stair full</a:t>
                      </a:r>
                      <a:endParaRPr lang="ko-KR" altLang="en-US" sz="1600" b="0" dirty="0">
                        <a:solidFill>
                          <a:schemeClr val="tx1">
                            <a:alpha val="99000"/>
                          </a:schemeClr>
                        </a:solidFill>
                        <a:latin typeface="Amasis MT Pro" panose="02040504050005020304" pitchFamily="18" charset="0"/>
                        <a:ea typeface="a옛날목욕탕B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Stair half</a:t>
                      </a:r>
                      <a:endParaRPr lang="en-US" sz="1600" b="0" dirty="0">
                        <a:latin typeface="Amasis MT Pro" panose="020405040500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Interpolation</a:t>
                      </a:r>
                      <a:endParaRPr lang="en-US" sz="1600" b="0" dirty="0">
                        <a:latin typeface="Amasis MT Pro" panose="020405040500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266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1000</a:t>
                      </a:r>
                      <a:endParaRPr lang="en-US" sz="1600" b="0" dirty="0">
                        <a:latin typeface="Amasis MT Pro" panose="020405040500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3.8</a:t>
                      </a:r>
                      <a:endParaRPr lang="en-US" sz="1600" b="0" dirty="0">
                        <a:latin typeface="Amasis MT Pro" panose="020405040500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3.5</a:t>
                      </a:r>
                      <a:endParaRPr lang="en-US" sz="1600" b="0" dirty="0">
                        <a:latin typeface="Amasis MT Pro" panose="020405040500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5.6</a:t>
                      </a:r>
                      <a:endParaRPr lang="en-US" sz="1600" b="0" dirty="0">
                        <a:latin typeface="Amasis MT Pro" panose="020405040500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607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2000</a:t>
                      </a:r>
                      <a:endParaRPr lang="en-US" sz="1600" b="0" dirty="0">
                        <a:latin typeface="Amasis MT Pro" panose="020405040500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6.6</a:t>
                      </a:r>
                      <a:endParaRPr lang="en-US" sz="1600" b="0" dirty="0">
                        <a:latin typeface="Amasis MT Pro" panose="020405040500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6.6</a:t>
                      </a:r>
                      <a:endParaRPr lang="en-US" sz="1600" b="0" dirty="0">
                        <a:latin typeface="Amasis MT Pro" panose="020405040500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10.8</a:t>
                      </a:r>
                      <a:endParaRPr lang="en-US" sz="1600" b="0" dirty="0">
                        <a:latin typeface="Amasis MT Pro" panose="020405040500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9782707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AA6CBAD-60AA-DFA8-8F0D-338774F29C4E}"/>
              </a:ext>
            </a:extLst>
          </p:cNvPr>
          <p:cNvSpPr txBox="1"/>
          <p:nvPr/>
        </p:nvSpPr>
        <p:spPr>
          <a:xfrm>
            <a:off x="905221" y="4946830"/>
            <a:ext cx="6034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↓ </a:t>
            </a:r>
            <a:r>
              <a:rPr lang="en-US" b="0" dirty="0">
                <a:latin typeface="Amasis MT Pro" panose="02040504050005020304" pitchFamily="18" charset="0"/>
              </a:rPr>
              <a:t>Time taken in seconds using MATLAB (Intel i5 processor)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6B73FE-5686-1197-48B9-FAC195B037B7}"/>
              </a:ext>
            </a:extLst>
          </p:cNvPr>
          <p:cNvSpPr txBox="1"/>
          <p:nvPr/>
        </p:nvSpPr>
        <p:spPr>
          <a:xfrm>
            <a:off x="7305475" y="284341"/>
            <a:ext cx="16616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N = </a:t>
            </a:r>
            <a:r>
              <a:rPr lang="en-US" altLang="ko-KR" sz="12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50</a:t>
            </a:r>
          </a:p>
          <a:p>
            <a:r>
              <a:rPr lang="en-US" altLang="ko-KR" sz="12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</a:t>
            </a:r>
            <a:r>
              <a:rPr lang="en-US" altLang="ko-KR" sz="12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= 100</a:t>
            </a:r>
          </a:p>
          <a:p>
            <a:r>
              <a:rPr lang="en-US" altLang="ko-KR" sz="12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Ground-truth: </a:t>
            </a:r>
          </a:p>
          <a:p>
            <a:r>
              <a:rPr lang="en-US" altLang="ko-KR" sz="12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(N=250, Interpolation)</a:t>
            </a:r>
          </a:p>
          <a:p>
            <a:endParaRPr lang="en-US" altLang="ko-KR" sz="12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endParaRPr lang="ko-KR" altLang="en-US" sz="12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652349-93FE-7D72-28DC-5CC7B9659DF1}"/>
              </a:ext>
            </a:extLst>
          </p:cNvPr>
          <p:cNvSpPr txBox="1"/>
          <p:nvPr/>
        </p:nvSpPr>
        <p:spPr>
          <a:xfrm>
            <a:off x="3397031" y="4492841"/>
            <a:ext cx="2365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Centerline </a:t>
            </a:r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u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profile </a:t>
            </a:r>
          </a:p>
        </p:txBody>
      </p:sp>
    </p:spTree>
    <p:extLst>
      <p:ext uri="{BB962C8B-B14F-4D97-AF65-F5344CB8AC3E}">
        <p14:creationId xmlns:p14="http://schemas.microsoft.com/office/powerpoint/2010/main" val="259004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6147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RMS Error and Spatial Convergence Rate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6B73FE-5686-1197-48B9-FAC195B037B7}"/>
              </a:ext>
            </a:extLst>
          </p:cNvPr>
          <p:cNvSpPr txBox="1"/>
          <p:nvPr/>
        </p:nvSpPr>
        <p:spPr>
          <a:xfrm>
            <a:off x="971600" y="1084674"/>
            <a:ext cx="37450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</a:t>
            </a: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= 100</a:t>
            </a:r>
          </a:p>
          <a:p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Ground truth (N=250, interpolation)</a:t>
            </a:r>
          </a:p>
          <a:p>
            <a:endParaRPr lang="ko-KR" altLang="en-US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C89F19-58D7-D66C-F86F-F8363776D242}"/>
              </a:ext>
            </a:extLst>
          </p:cNvPr>
          <p:cNvSpPr txBox="1"/>
          <p:nvPr/>
        </p:nvSpPr>
        <p:spPr>
          <a:xfrm>
            <a:off x="2820377" y="4637072"/>
            <a:ext cx="33300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RMS error with ground truth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graphicFrame>
        <p:nvGraphicFramePr>
          <p:cNvPr id="7" name="Table 16">
            <a:extLst>
              <a:ext uri="{FF2B5EF4-FFF2-40B4-BE49-F238E27FC236}">
                <a16:creationId xmlns:a16="http://schemas.microsoft.com/office/drawing/2014/main" id="{13255013-4ADB-C00B-445D-EC51030477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0290412"/>
              </p:ext>
            </p:extLst>
          </p:nvPr>
        </p:nvGraphicFramePr>
        <p:xfrm>
          <a:off x="551803" y="2207962"/>
          <a:ext cx="8329721" cy="222915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144337">
                  <a:extLst>
                    <a:ext uri="{9D8B030D-6E8A-4147-A177-3AD203B41FA5}">
                      <a16:colId xmlns:a16="http://schemas.microsoft.com/office/drawing/2014/main" val="151878296"/>
                    </a:ext>
                  </a:extLst>
                </a:gridCol>
                <a:gridCol w="1546346">
                  <a:extLst>
                    <a:ext uri="{9D8B030D-6E8A-4147-A177-3AD203B41FA5}">
                      <a16:colId xmlns:a16="http://schemas.microsoft.com/office/drawing/2014/main" val="1376553832"/>
                    </a:ext>
                  </a:extLst>
                </a:gridCol>
                <a:gridCol w="1546346">
                  <a:extLst>
                    <a:ext uri="{9D8B030D-6E8A-4147-A177-3AD203B41FA5}">
                      <a16:colId xmlns:a16="http://schemas.microsoft.com/office/drawing/2014/main" val="3560467940"/>
                    </a:ext>
                  </a:extLst>
                </a:gridCol>
                <a:gridCol w="1546346">
                  <a:extLst>
                    <a:ext uri="{9D8B030D-6E8A-4147-A177-3AD203B41FA5}">
                      <a16:colId xmlns:a16="http://schemas.microsoft.com/office/drawing/2014/main" val="2338931147"/>
                    </a:ext>
                  </a:extLst>
                </a:gridCol>
                <a:gridCol w="1546346">
                  <a:extLst>
                    <a:ext uri="{9D8B030D-6E8A-4147-A177-3AD203B41FA5}">
                      <a16:colId xmlns:a16="http://schemas.microsoft.com/office/drawing/2014/main" val="914871551"/>
                    </a:ext>
                  </a:extLst>
                </a:gridCol>
              </a:tblGrid>
              <a:tr h="557288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10</a:t>
                      </a:r>
                      <a:endParaRPr lang="ko-KR" altLang="en-US" sz="1800" b="0" dirty="0">
                        <a:solidFill>
                          <a:schemeClr val="tx1">
                            <a:alpha val="99000"/>
                          </a:schemeClr>
                        </a:solidFill>
                        <a:latin typeface="Amasis MT Pro" panose="02040504050005020304" pitchFamily="18" charset="0"/>
                        <a:ea typeface="a옛날목욕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3266814"/>
                  </a:ext>
                </a:extLst>
              </a:tr>
              <a:tr h="557288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Full Bounce-back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unstable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0.0136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0.0125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0.0121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607109"/>
                  </a:ext>
                </a:extLst>
              </a:tr>
              <a:tr h="557288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Half Bounce-back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0.0167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0.0135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0.0125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0.0121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9782707"/>
                  </a:ext>
                </a:extLst>
              </a:tr>
              <a:tr h="557288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Interpolation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0.0170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0.0137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0.0126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Amasis MT Pro" panose="02040504050005020304" pitchFamily="18" charset="0"/>
                        </a:rPr>
                        <a:t>0.0121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784453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B97A4BF-D6C3-9E69-6E92-2A4CC21C41D4}"/>
              </a:ext>
            </a:extLst>
          </p:cNvPr>
          <p:cNvSpPr txBox="1"/>
          <p:nvPr/>
        </p:nvSpPr>
        <p:spPr>
          <a:xfrm>
            <a:off x="1456602" y="5208359"/>
            <a:ext cx="6057626" cy="96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rial" panose="020B0604020202020204" pitchFamily="34" charset="0"/>
                <a:ea typeface="a옛날목욕탕B" pitchFamily="18" charset="-127"/>
                <a:cs typeface="Arial" panose="020B0604020202020204" pitchFamily="34" charset="0"/>
              </a:rPr>
              <a:t>→ 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Interpolation is the most computationally heavy but all methods have similar levels of accuracy</a:t>
            </a:r>
          </a:p>
        </p:txBody>
      </p:sp>
    </p:spTree>
    <p:extLst>
      <p:ext uri="{BB962C8B-B14F-4D97-AF65-F5344CB8AC3E}">
        <p14:creationId xmlns:p14="http://schemas.microsoft.com/office/powerpoint/2010/main" val="39392722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93B30B0-CB3B-CFD0-12FA-853F6F2679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9" r="-1"/>
          <a:stretch/>
        </p:blipFill>
        <p:spPr>
          <a:xfrm>
            <a:off x="6468085" y="674893"/>
            <a:ext cx="2675915" cy="1712994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5028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LBM without BC Implementation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CD795F6-E56B-2630-54DF-60762E270D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3853029"/>
              </p:ext>
            </p:extLst>
          </p:nvPr>
        </p:nvGraphicFramePr>
        <p:xfrm>
          <a:off x="683568" y="1107653"/>
          <a:ext cx="8208912" cy="51845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4" name="Arrow: U-Turn 3">
            <a:extLst>
              <a:ext uri="{FF2B5EF4-FFF2-40B4-BE49-F238E27FC236}">
                <a16:creationId xmlns:a16="http://schemas.microsoft.com/office/drawing/2014/main" id="{277CC793-6EB4-F8A7-0387-0F732688C422}"/>
              </a:ext>
            </a:extLst>
          </p:cNvPr>
          <p:cNvSpPr/>
          <p:nvPr/>
        </p:nvSpPr>
        <p:spPr>
          <a:xfrm rot="16200000">
            <a:off x="5272645" y="1880308"/>
            <a:ext cx="562409" cy="6677261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rgbClr val="7F7F7F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45E3308-C2FB-2BE4-3409-1A854A992110}"/>
              </a:ext>
            </a:extLst>
          </p:cNvPr>
          <p:cNvGrpSpPr/>
          <p:nvPr/>
        </p:nvGrpSpPr>
        <p:grpSpPr>
          <a:xfrm>
            <a:off x="4211960" y="5644157"/>
            <a:ext cx="2880320" cy="905172"/>
            <a:chOff x="7010066" y="1593176"/>
            <a:chExt cx="1501622" cy="2124236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DB949155-35FB-15D3-6947-3C94F34B92C6}"/>
                </a:ext>
              </a:extLst>
            </p:cNvPr>
            <p:cNvSpPr/>
            <p:nvPr/>
          </p:nvSpPr>
          <p:spPr>
            <a:xfrm>
              <a:off x="7010066" y="1593176"/>
              <a:ext cx="1501622" cy="2124236"/>
            </a:xfrm>
            <a:prstGeom prst="roundRect">
              <a:avLst/>
            </a:prstGeom>
            <a:grpFill/>
            <a:ln>
              <a:solidFill>
                <a:srgbClr val="7F7F7F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" name="Rectangle: Rounded Corners 4">
              <a:extLst>
                <a:ext uri="{FF2B5EF4-FFF2-40B4-BE49-F238E27FC236}">
                  <a16:creationId xmlns:a16="http://schemas.microsoft.com/office/drawing/2014/main" id="{507F1D57-A706-2923-2EB3-FC890834C816}"/>
                </a:ext>
              </a:extLst>
            </p:cNvPr>
            <p:cNvSpPr txBox="1"/>
            <p:nvPr/>
          </p:nvSpPr>
          <p:spPr>
            <a:xfrm>
              <a:off x="7083369" y="1666479"/>
              <a:ext cx="1355016" cy="197763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/>
              <a:r>
                <a:rPr lang="en-US" sz="1700" b="1" spc="-100" baseline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" panose="02040504050005020304" pitchFamily="18" charset="0"/>
                </a:rPr>
                <a:t>Iteration</a:t>
              </a:r>
            </a:p>
            <a:p>
              <a:pPr lvl="0" algn="ctr"/>
              <a:r>
                <a:rPr lang="en-US" sz="1700" spc="-100" baseline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" panose="02040504050005020304" pitchFamily="18" charset="0"/>
                </a:rPr>
                <a:t>until norm of u &lt; 10</a:t>
              </a:r>
              <a:r>
                <a:rPr lang="en-US" sz="1700" spc="-100" baseline="30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" panose="02040504050005020304" pitchFamily="18" charset="0"/>
                </a:rPr>
                <a:t>-5</a:t>
              </a:r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3F8D967-75E4-5446-C6DB-AF9BB0176AF1}"/>
              </a:ext>
            </a:extLst>
          </p:cNvPr>
          <p:cNvSpPr/>
          <p:nvPr/>
        </p:nvSpPr>
        <p:spPr>
          <a:xfrm flipH="1">
            <a:off x="4980294" y="1531390"/>
            <a:ext cx="799783" cy="1120799"/>
          </a:xfrm>
          <a:custGeom>
            <a:avLst/>
            <a:gdLst>
              <a:gd name="connsiteX0" fmla="*/ 6191 w 353663"/>
              <a:gd name="connsiteY0" fmla="*/ 495616 h 495616"/>
              <a:gd name="connsiteX1" fmla="*/ 6191 w 353663"/>
              <a:gd name="connsiteY1" fmla="*/ 331024 h 495616"/>
              <a:gd name="connsiteX2" fmla="*/ 12287 w 353663"/>
              <a:gd name="connsiteY2" fmla="*/ 300544 h 495616"/>
              <a:gd name="connsiteX3" fmla="*/ 54959 w 353663"/>
              <a:gd name="connsiteY3" fmla="*/ 239584 h 495616"/>
              <a:gd name="connsiteX4" fmla="*/ 79343 w 353663"/>
              <a:gd name="connsiteY4" fmla="*/ 215200 h 495616"/>
              <a:gd name="connsiteX5" fmla="*/ 164687 w 353663"/>
              <a:gd name="connsiteY5" fmla="*/ 184720 h 495616"/>
              <a:gd name="connsiteX6" fmla="*/ 243935 w 353663"/>
              <a:gd name="connsiteY6" fmla="*/ 209104 h 495616"/>
              <a:gd name="connsiteX7" fmla="*/ 250031 w 353663"/>
              <a:gd name="connsiteY7" fmla="*/ 233488 h 495616"/>
              <a:gd name="connsiteX8" fmla="*/ 237839 w 353663"/>
              <a:gd name="connsiteY8" fmla="*/ 300544 h 495616"/>
              <a:gd name="connsiteX9" fmla="*/ 128111 w 353663"/>
              <a:gd name="connsiteY9" fmla="*/ 251776 h 495616"/>
              <a:gd name="connsiteX10" fmla="*/ 122015 w 353663"/>
              <a:gd name="connsiteY10" fmla="*/ 221296 h 495616"/>
              <a:gd name="connsiteX11" fmla="*/ 146399 w 353663"/>
              <a:gd name="connsiteY11" fmla="*/ 117664 h 495616"/>
              <a:gd name="connsiteX12" fmla="*/ 310991 w 353663"/>
              <a:gd name="connsiteY12" fmla="*/ 1840 h 495616"/>
              <a:gd name="connsiteX13" fmla="*/ 353663 w 353663"/>
              <a:gd name="connsiteY13" fmla="*/ 1840 h 495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53663" h="495616">
                <a:moveTo>
                  <a:pt x="6191" y="495616"/>
                </a:moveTo>
                <a:cubicBezTo>
                  <a:pt x="545" y="399638"/>
                  <a:pt x="-4322" y="409868"/>
                  <a:pt x="6191" y="331024"/>
                </a:cubicBezTo>
                <a:cubicBezTo>
                  <a:pt x="7560" y="320754"/>
                  <a:pt x="9010" y="310374"/>
                  <a:pt x="12287" y="300544"/>
                </a:cubicBezTo>
                <a:cubicBezTo>
                  <a:pt x="20386" y="276246"/>
                  <a:pt x="38204" y="258201"/>
                  <a:pt x="54959" y="239584"/>
                </a:cubicBezTo>
                <a:cubicBezTo>
                  <a:pt x="62649" y="231040"/>
                  <a:pt x="69645" y="221371"/>
                  <a:pt x="79343" y="215200"/>
                </a:cubicBezTo>
                <a:cubicBezTo>
                  <a:pt x="102267" y="200612"/>
                  <a:pt x="139010" y="192056"/>
                  <a:pt x="164687" y="184720"/>
                </a:cubicBezTo>
                <a:cubicBezTo>
                  <a:pt x="210986" y="188929"/>
                  <a:pt x="228451" y="172974"/>
                  <a:pt x="243935" y="209104"/>
                </a:cubicBezTo>
                <a:cubicBezTo>
                  <a:pt x="247235" y="216805"/>
                  <a:pt x="247999" y="225360"/>
                  <a:pt x="250031" y="233488"/>
                </a:cubicBezTo>
                <a:cubicBezTo>
                  <a:pt x="245967" y="255840"/>
                  <a:pt x="257640" y="289406"/>
                  <a:pt x="237839" y="300544"/>
                </a:cubicBezTo>
                <a:cubicBezTo>
                  <a:pt x="172137" y="337501"/>
                  <a:pt x="151023" y="286144"/>
                  <a:pt x="128111" y="251776"/>
                </a:cubicBezTo>
                <a:cubicBezTo>
                  <a:pt x="126079" y="241616"/>
                  <a:pt x="120615" y="231562"/>
                  <a:pt x="122015" y="221296"/>
                </a:cubicBezTo>
                <a:cubicBezTo>
                  <a:pt x="126810" y="186134"/>
                  <a:pt x="130095" y="149184"/>
                  <a:pt x="146399" y="117664"/>
                </a:cubicBezTo>
                <a:cubicBezTo>
                  <a:pt x="180616" y="51512"/>
                  <a:pt x="244107" y="22196"/>
                  <a:pt x="310991" y="1840"/>
                </a:cubicBezTo>
                <a:cubicBezTo>
                  <a:pt x="324599" y="-2301"/>
                  <a:pt x="339439" y="1840"/>
                  <a:pt x="353663" y="1840"/>
                </a:cubicBezTo>
              </a:path>
            </a:pathLst>
          </a:custGeom>
          <a:noFill/>
          <a:ln w="57150">
            <a:solidFill>
              <a:srgbClr val="C0504D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572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1942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Motivations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CA169A-C7BE-6BD6-ED06-EF93D2092D5F}"/>
              </a:ext>
            </a:extLst>
          </p:cNvPr>
          <p:cNvSpPr txBox="1"/>
          <p:nvPr/>
        </p:nvSpPr>
        <p:spPr>
          <a:xfrm>
            <a:off x="818745" y="992002"/>
            <a:ext cx="470513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(1) Advance our friendly problem</a:t>
            </a:r>
          </a:p>
          <a:p>
            <a:pPr marL="342900" indent="-342900">
              <a:buFontTx/>
              <a:buChar char="-"/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(2) Implement LBM in curved boundaries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BDCCEB-C015-3E40-FE3E-3EC08CA4A95B}"/>
              </a:ext>
            </a:extLst>
          </p:cNvPr>
          <p:cNvSpPr txBox="1"/>
          <p:nvPr/>
        </p:nvSpPr>
        <p:spPr>
          <a:xfrm>
            <a:off x="1533779" y="4894167"/>
            <a:ext cx="2929007" cy="961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Lattice configurations?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Bounce-back conditions?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4ACE16A7-7925-AD96-32F7-5F0A40F2C1E4}"/>
              </a:ext>
            </a:extLst>
          </p:cNvPr>
          <p:cNvSpPr/>
          <p:nvPr/>
        </p:nvSpPr>
        <p:spPr>
          <a:xfrm>
            <a:off x="1547178" y="1628800"/>
            <a:ext cx="2088232" cy="2016219"/>
          </a:xfrm>
          <a:prstGeom prst="frame">
            <a:avLst>
              <a:gd name="adj1" fmla="val 879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C3C67B-F226-A07D-A94F-55AF74B46EC2}"/>
              </a:ext>
            </a:extLst>
          </p:cNvPr>
          <p:cNvSpPr/>
          <p:nvPr/>
        </p:nvSpPr>
        <p:spPr>
          <a:xfrm>
            <a:off x="1367158" y="1556792"/>
            <a:ext cx="2520280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5C25E6-0D6E-B7F8-368E-8E5F3F4EFBE2}"/>
              </a:ext>
            </a:extLst>
          </p:cNvPr>
          <p:cNvSpPr/>
          <p:nvPr/>
        </p:nvSpPr>
        <p:spPr>
          <a:xfrm>
            <a:off x="1547178" y="1771824"/>
            <a:ext cx="2088232" cy="7300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7AE908B-F787-4360-2A18-2481A30420C2}"/>
              </a:ext>
            </a:extLst>
          </p:cNvPr>
          <p:cNvCxnSpPr>
            <a:cxnSpLocks/>
          </p:cNvCxnSpPr>
          <p:nvPr/>
        </p:nvCxnSpPr>
        <p:spPr>
          <a:xfrm>
            <a:off x="1835696" y="1685568"/>
            <a:ext cx="1512168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4B3D9DD-EF6C-4E19-9A8D-AA4355CFE5D2}"/>
              </a:ext>
            </a:extLst>
          </p:cNvPr>
          <p:cNvSpPr txBox="1"/>
          <p:nvPr/>
        </p:nvSpPr>
        <p:spPr>
          <a:xfrm>
            <a:off x="2411760" y="1392046"/>
            <a:ext cx="3273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U</a:t>
            </a:r>
            <a:endParaRPr lang="ko-KR" altLang="en-US" sz="1600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4EE9B66-382D-2581-81A6-80C4236D1C51}"/>
              </a:ext>
            </a:extLst>
          </p:cNvPr>
          <p:cNvCxnSpPr>
            <a:cxnSpLocks/>
          </p:cNvCxnSpPr>
          <p:nvPr/>
        </p:nvCxnSpPr>
        <p:spPr>
          <a:xfrm>
            <a:off x="1727112" y="3789040"/>
            <a:ext cx="1740384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4CDE1E3-1D8D-ED57-93D2-F8E867BB26E8}"/>
              </a:ext>
            </a:extLst>
          </p:cNvPr>
          <p:cNvCxnSpPr>
            <a:cxnSpLocks/>
          </p:cNvCxnSpPr>
          <p:nvPr/>
        </p:nvCxnSpPr>
        <p:spPr>
          <a:xfrm flipV="1">
            <a:off x="1368216" y="1844824"/>
            <a:ext cx="0" cy="1656184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53737F7-F4D0-0C0E-EFCF-5C0E9A8B1E0D}"/>
              </a:ext>
            </a:extLst>
          </p:cNvPr>
          <p:cNvSpPr txBox="1"/>
          <p:nvPr/>
        </p:nvSpPr>
        <p:spPr>
          <a:xfrm>
            <a:off x="2427058" y="3780870"/>
            <a:ext cx="293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L</a:t>
            </a:r>
            <a:endParaRPr lang="ko-KR" altLang="en-US" sz="1600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25" name="Circle: Hollow 24">
            <a:extLst>
              <a:ext uri="{FF2B5EF4-FFF2-40B4-BE49-F238E27FC236}">
                <a16:creationId xmlns:a16="http://schemas.microsoft.com/office/drawing/2014/main" id="{99067520-FC7C-83D6-0B18-3301E107FAE7}"/>
              </a:ext>
            </a:extLst>
          </p:cNvPr>
          <p:cNvSpPr/>
          <p:nvPr/>
        </p:nvSpPr>
        <p:spPr>
          <a:xfrm>
            <a:off x="5643413" y="1568736"/>
            <a:ext cx="2075827" cy="2075827"/>
          </a:xfrm>
          <a:prstGeom prst="donut">
            <a:avLst>
              <a:gd name="adj" fmla="val 6608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7E0713-220A-9A03-BF37-3DAE02FC54DF}"/>
              </a:ext>
            </a:extLst>
          </p:cNvPr>
          <p:cNvSpPr txBox="1"/>
          <p:nvPr/>
        </p:nvSpPr>
        <p:spPr>
          <a:xfrm>
            <a:off x="1036127" y="2503639"/>
            <a:ext cx="293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L</a:t>
            </a:r>
            <a:endParaRPr lang="ko-KR" altLang="en-US" sz="1600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7ABEC8FF-C2F4-FA91-1763-4156D5A62FED}"/>
              </a:ext>
            </a:extLst>
          </p:cNvPr>
          <p:cNvSpPr/>
          <p:nvPr/>
        </p:nvSpPr>
        <p:spPr>
          <a:xfrm>
            <a:off x="4217912" y="2550919"/>
            <a:ext cx="736028" cy="360040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4657E3B-641E-EF23-15B5-0061EF3891A1}"/>
              </a:ext>
            </a:extLst>
          </p:cNvPr>
          <p:cNvSpPr/>
          <p:nvPr/>
        </p:nvSpPr>
        <p:spPr>
          <a:xfrm>
            <a:off x="5508371" y="1447730"/>
            <a:ext cx="2402418" cy="1221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9B5F7E-341F-9503-78AF-1EEAA698763B}"/>
              </a:ext>
            </a:extLst>
          </p:cNvPr>
          <p:cNvCxnSpPr>
            <a:cxnSpLocks/>
          </p:cNvCxnSpPr>
          <p:nvPr/>
        </p:nvCxnSpPr>
        <p:spPr>
          <a:xfrm>
            <a:off x="5960181" y="1613970"/>
            <a:ext cx="1406108" cy="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C33B5C7-50CB-ADC0-D3A0-5452BB8495D3}"/>
              </a:ext>
            </a:extLst>
          </p:cNvPr>
          <p:cNvSpPr txBox="1"/>
          <p:nvPr/>
        </p:nvSpPr>
        <p:spPr>
          <a:xfrm>
            <a:off x="6536245" y="1320448"/>
            <a:ext cx="3120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U</a:t>
            </a:r>
            <a:endParaRPr lang="ko-KR" altLang="en-US" sz="1600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1C7A81-F3C6-E848-A602-36CF07A27CA3}"/>
              </a:ext>
            </a:extLst>
          </p:cNvPr>
          <p:cNvSpPr/>
          <p:nvPr/>
        </p:nvSpPr>
        <p:spPr>
          <a:xfrm>
            <a:off x="5643954" y="1771368"/>
            <a:ext cx="138075" cy="93514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D17D87-1376-A5D9-F1EB-AC04B592107D}"/>
              </a:ext>
            </a:extLst>
          </p:cNvPr>
          <p:cNvSpPr/>
          <p:nvPr/>
        </p:nvSpPr>
        <p:spPr>
          <a:xfrm>
            <a:off x="7585351" y="1771368"/>
            <a:ext cx="138075" cy="93514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A1E7BB-22D6-CA17-3C88-42D4D41DEE22}"/>
              </a:ext>
            </a:extLst>
          </p:cNvPr>
          <p:cNvSpPr/>
          <p:nvPr/>
        </p:nvSpPr>
        <p:spPr>
          <a:xfrm>
            <a:off x="5653220" y="1699360"/>
            <a:ext cx="2059200" cy="6864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E89F419-60E6-2046-F7AC-DA330AB86AE3}"/>
              </a:ext>
            </a:extLst>
          </p:cNvPr>
          <p:cNvCxnSpPr>
            <a:cxnSpLocks/>
          </p:cNvCxnSpPr>
          <p:nvPr/>
        </p:nvCxnSpPr>
        <p:spPr>
          <a:xfrm>
            <a:off x="5823888" y="3789040"/>
            <a:ext cx="1740384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D49EE2-6B40-0464-F193-C9C1BB126C19}"/>
              </a:ext>
            </a:extLst>
          </p:cNvPr>
          <p:cNvCxnSpPr>
            <a:cxnSpLocks/>
          </p:cNvCxnSpPr>
          <p:nvPr/>
        </p:nvCxnSpPr>
        <p:spPr>
          <a:xfrm flipV="1">
            <a:off x="5464992" y="1844824"/>
            <a:ext cx="0" cy="1656184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C12DEEA-8346-98AD-4C5B-3BC6920767E3}"/>
              </a:ext>
            </a:extLst>
          </p:cNvPr>
          <p:cNvSpPr txBox="1"/>
          <p:nvPr/>
        </p:nvSpPr>
        <p:spPr>
          <a:xfrm>
            <a:off x="6523834" y="3780870"/>
            <a:ext cx="293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L</a:t>
            </a:r>
            <a:endParaRPr lang="ko-KR" altLang="en-US" sz="1600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45C756-0177-49D5-CA19-F848252E0D5D}"/>
              </a:ext>
            </a:extLst>
          </p:cNvPr>
          <p:cNvSpPr txBox="1"/>
          <p:nvPr/>
        </p:nvSpPr>
        <p:spPr>
          <a:xfrm>
            <a:off x="5132903" y="2503639"/>
            <a:ext cx="293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L</a:t>
            </a:r>
            <a:endParaRPr lang="ko-KR" altLang="en-US" sz="1600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62640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1890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Other Ideas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A458F2B-0306-13DA-6418-C199B966C12A}"/>
              </a:ext>
            </a:extLst>
          </p:cNvPr>
          <p:cNvGrpSpPr/>
          <p:nvPr/>
        </p:nvGrpSpPr>
        <p:grpSpPr>
          <a:xfrm>
            <a:off x="909588" y="1810964"/>
            <a:ext cx="3096344" cy="2824084"/>
            <a:chOff x="5508313" y="997722"/>
            <a:chExt cx="2520280" cy="2298673"/>
          </a:xfrm>
        </p:grpSpPr>
        <p:sp>
          <p:nvSpPr>
            <p:cNvPr id="8" name="Circle: Hollow 7">
              <a:extLst>
                <a:ext uri="{FF2B5EF4-FFF2-40B4-BE49-F238E27FC236}">
                  <a16:creationId xmlns:a16="http://schemas.microsoft.com/office/drawing/2014/main" id="{7428C477-EE60-776A-F91D-AF6941CCFEE0}"/>
                </a:ext>
              </a:extLst>
            </p:cNvPr>
            <p:cNvSpPr/>
            <p:nvPr/>
          </p:nvSpPr>
          <p:spPr>
            <a:xfrm>
              <a:off x="5643355" y="1118728"/>
              <a:ext cx="2177667" cy="2177667"/>
            </a:xfrm>
            <a:prstGeom prst="donut">
              <a:avLst>
                <a:gd name="adj" fmla="val 6608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5890C53-9FFE-2712-B3D3-8F55514A1983}"/>
                </a:ext>
              </a:extLst>
            </p:cNvPr>
            <p:cNvSpPr/>
            <p:nvPr/>
          </p:nvSpPr>
          <p:spPr>
            <a:xfrm>
              <a:off x="5508313" y="997722"/>
              <a:ext cx="2520280" cy="12809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5E8B876-B89A-CB10-35A8-D8DA459EFDB8}"/>
                </a:ext>
              </a:extLst>
            </p:cNvPr>
            <p:cNvSpPr/>
            <p:nvPr/>
          </p:nvSpPr>
          <p:spPr>
            <a:xfrm>
              <a:off x="5653162" y="2191098"/>
              <a:ext cx="2160240" cy="720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0FA7DED2-7ACA-C410-B28B-AB7713374BA2}"/>
                </a:ext>
              </a:extLst>
            </p:cNvPr>
            <p:cNvCxnSpPr>
              <a:cxnSpLocks/>
            </p:cNvCxnSpPr>
            <p:nvPr/>
          </p:nvCxnSpPr>
          <p:spPr>
            <a:xfrm>
              <a:off x="6069177" y="2104130"/>
              <a:ext cx="1512168" cy="0"/>
            </a:xfrm>
            <a:prstGeom prst="straightConnector1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52888B6-34AC-0DAE-97F7-A66F8796C054}"/>
                </a:ext>
              </a:extLst>
            </p:cNvPr>
            <p:cNvSpPr txBox="1"/>
            <p:nvPr/>
          </p:nvSpPr>
          <p:spPr>
            <a:xfrm>
              <a:off x="6645241" y="1810608"/>
              <a:ext cx="3273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i="1" dirty="0">
                  <a:solidFill>
                    <a:schemeClr val="tx1">
                      <a:alpha val="99000"/>
                    </a:schemeClr>
                  </a:solidFill>
                  <a:latin typeface="Amasis MT Pro" panose="02040504050005020304" pitchFamily="18" charset="0"/>
                  <a:ea typeface="a옛날목욕탕B" pitchFamily="18" charset="-127"/>
                </a:rPr>
                <a:t>U</a:t>
              </a:r>
              <a:endParaRPr lang="ko-KR" altLang="en-US" sz="16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98156BD-7CB8-A208-5706-93DEB6DA6384}"/>
              </a:ext>
            </a:extLst>
          </p:cNvPr>
          <p:cNvGrpSpPr/>
          <p:nvPr/>
        </p:nvGrpSpPr>
        <p:grpSpPr>
          <a:xfrm>
            <a:off x="4842680" y="991049"/>
            <a:ext cx="1934445" cy="2393381"/>
            <a:chOff x="5643355" y="602088"/>
            <a:chExt cx="2177667" cy="2694307"/>
          </a:xfrm>
        </p:grpSpPr>
        <p:sp>
          <p:nvSpPr>
            <p:cNvPr id="14" name="Circle: Hollow 13">
              <a:extLst>
                <a:ext uri="{FF2B5EF4-FFF2-40B4-BE49-F238E27FC236}">
                  <a16:creationId xmlns:a16="http://schemas.microsoft.com/office/drawing/2014/main" id="{68AAD07A-AC00-6653-B423-140571DA22F8}"/>
                </a:ext>
              </a:extLst>
            </p:cNvPr>
            <p:cNvSpPr/>
            <p:nvPr/>
          </p:nvSpPr>
          <p:spPr>
            <a:xfrm>
              <a:off x="5643355" y="1118728"/>
              <a:ext cx="2177667" cy="2177667"/>
            </a:xfrm>
            <a:prstGeom prst="donut">
              <a:avLst>
                <a:gd name="adj" fmla="val 6608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FB21330-7F50-567A-7379-F1517DFA78BC}"/>
                </a:ext>
              </a:extLst>
            </p:cNvPr>
            <p:cNvSpPr txBox="1"/>
            <p:nvPr/>
          </p:nvSpPr>
          <p:spPr>
            <a:xfrm>
              <a:off x="6454328" y="602088"/>
              <a:ext cx="3273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i="1" dirty="0">
                  <a:solidFill>
                    <a:schemeClr val="tx1">
                      <a:alpha val="99000"/>
                    </a:schemeClr>
                  </a:solidFill>
                  <a:latin typeface="Amasis MT Pro" panose="02040504050005020304" pitchFamily="18" charset="0"/>
                  <a:ea typeface="a옛날목욕탕B" pitchFamily="18" charset="-127"/>
                </a:rPr>
                <a:t>U</a:t>
              </a:r>
              <a:endParaRPr lang="ko-KR" altLang="en-US" sz="16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CE4B7896-C0E3-2A47-54EF-551A4EEAB731}"/>
              </a:ext>
            </a:extLst>
          </p:cNvPr>
          <p:cNvSpPr txBox="1"/>
          <p:nvPr/>
        </p:nvSpPr>
        <p:spPr>
          <a:xfrm>
            <a:off x="1313012" y="5141635"/>
            <a:ext cx="24126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Semi-circular cavity </a:t>
            </a:r>
          </a:p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without side walls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888339-4B66-0130-264B-14A3F0E04E42}"/>
              </a:ext>
            </a:extLst>
          </p:cNvPr>
          <p:cNvSpPr txBox="1"/>
          <p:nvPr/>
        </p:nvSpPr>
        <p:spPr>
          <a:xfrm>
            <a:off x="5188109" y="5141126"/>
            <a:ext cx="27831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Circular cavity </a:t>
            </a:r>
          </a:p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with moving curved lid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26" name="Block Arc 25">
            <a:extLst>
              <a:ext uri="{FF2B5EF4-FFF2-40B4-BE49-F238E27FC236}">
                <a16:creationId xmlns:a16="http://schemas.microsoft.com/office/drawing/2014/main" id="{A3157570-4A66-3121-EA68-741E8C092246}"/>
              </a:ext>
            </a:extLst>
          </p:cNvPr>
          <p:cNvSpPr/>
          <p:nvPr/>
        </p:nvSpPr>
        <p:spPr>
          <a:xfrm>
            <a:off x="4832855" y="1434336"/>
            <a:ext cx="1959371" cy="1934445"/>
          </a:xfrm>
          <a:prstGeom prst="blockArc">
            <a:avLst>
              <a:gd name="adj1" fmla="val 10824406"/>
              <a:gd name="adj2" fmla="val 2"/>
              <a:gd name="adj3" fmla="val 7373"/>
            </a:avLst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E8D061E0-6BC6-B7C8-8DB1-9A7055FA6A3F}"/>
              </a:ext>
            </a:extLst>
          </p:cNvPr>
          <p:cNvSpPr/>
          <p:nvPr/>
        </p:nvSpPr>
        <p:spPr>
          <a:xfrm rot="18900000">
            <a:off x="4698093" y="1300146"/>
            <a:ext cx="2189229" cy="2189229"/>
          </a:xfrm>
          <a:prstGeom prst="arc">
            <a:avLst>
              <a:gd name="adj1" fmla="val 16200000"/>
              <a:gd name="adj2" fmla="val 130485"/>
            </a:avLst>
          </a:prstGeom>
          <a:ln w="28575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6B30D94-17F8-FE1A-2463-3B8F68FEDF39}"/>
              </a:ext>
            </a:extLst>
          </p:cNvPr>
          <p:cNvGrpSpPr/>
          <p:nvPr/>
        </p:nvGrpSpPr>
        <p:grpSpPr>
          <a:xfrm>
            <a:off x="6646092" y="2564904"/>
            <a:ext cx="1934445" cy="2393381"/>
            <a:chOff x="5643355" y="602088"/>
            <a:chExt cx="2177667" cy="2694307"/>
          </a:xfrm>
        </p:grpSpPr>
        <p:sp>
          <p:nvSpPr>
            <p:cNvPr id="37" name="Circle: Hollow 36">
              <a:extLst>
                <a:ext uri="{FF2B5EF4-FFF2-40B4-BE49-F238E27FC236}">
                  <a16:creationId xmlns:a16="http://schemas.microsoft.com/office/drawing/2014/main" id="{CCCDDE9D-84DA-1ABD-73EB-6A1EF3110206}"/>
                </a:ext>
              </a:extLst>
            </p:cNvPr>
            <p:cNvSpPr/>
            <p:nvPr/>
          </p:nvSpPr>
          <p:spPr>
            <a:xfrm>
              <a:off x="5643355" y="1118728"/>
              <a:ext cx="2177667" cy="2177667"/>
            </a:xfrm>
            <a:prstGeom prst="donut">
              <a:avLst>
                <a:gd name="adj" fmla="val 6608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EBAF773-889E-CA3A-CC7A-B1E584520A2D}"/>
                </a:ext>
              </a:extLst>
            </p:cNvPr>
            <p:cNvSpPr txBox="1"/>
            <p:nvPr/>
          </p:nvSpPr>
          <p:spPr>
            <a:xfrm>
              <a:off x="6454328" y="602088"/>
              <a:ext cx="3273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i="1" dirty="0">
                  <a:solidFill>
                    <a:schemeClr val="tx1">
                      <a:alpha val="99000"/>
                    </a:schemeClr>
                  </a:solidFill>
                  <a:latin typeface="Amasis MT Pro" panose="02040504050005020304" pitchFamily="18" charset="0"/>
                  <a:ea typeface="a옛날목욕탕B" pitchFamily="18" charset="-127"/>
                </a:rPr>
                <a:t>U</a:t>
              </a:r>
              <a:endParaRPr lang="ko-KR" altLang="en-US" sz="16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endParaRPr>
            </a:p>
          </p:txBody>
        </p:sp>
      </p:grpSp>
      <p:sp>
        <p:nvSpPr>
          <p:cNvPr id="39" name="Block Arc 38">
            <a:extLst>
              <a:ext uri="{FF2B5EF4-FFF2-40B4-BE49-F238E27FC236}">
                <a16:creationId xmlns:a16="http://schemas.microsoft.com/office/drawing/2014/main" id="{F941897A-8EA3-EDE9-06B9-51F6B41D8887}"/>
              </a:ext>
            </a:extLst>
          </p:cNvPr>
          <p:cNvSpPr/>
          <p:nvPr/>
        </p:nvSpPr>
        <p:spPr>
          <a:xfrm rot="18900000">
            <a:off x="6631187" y="3008191"/>
            <a:ext cx="1959371" cy="1934445"/>
          </a:xfrm>
          <a:prstGeom prst="blockArc">
            <a:avLst>
              <a:gd name="adj1" fmla="val 16129057"/>
              <a:gd name="adj2" fmla="val 2"/>
              <a:gd name="adj3" fmla="val 7373"/>
            </a:avLst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2B96999B-E96C-8FD5-8683-F11B90979D40}"/>
              </a:ext>
            </a:extLst>
          </p:cNvPr>
          <p:cNvSpPr/>
          <p:nvPr/>
        </p:nvSpPr>
        <p:spPr>
          <a:xfrm rot="17668563">
            <a:off x="6501505" y="2874001"/>
            <a:ext cx="2189229" cy="2189229"/>
          </a:xfrm>
          <a:prstGeom prst="arc">
            <a:avLst>
              <a:gd name="adj1" fmla="val 18556448"/>
              <a:gd name="adj2" fmla="val 130485"/>
            </a:avLst>
          </a:prstGeom>
          <a:ln w="28575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110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4387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Comparison with Literatures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9C1254-02C3-F2ED-8885-38D293749D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0532"/>
          <a:stretch/>
        </p:blipFill>
        <p:spPr>
          <a:xfrm rot="16200000" flipV="1">
            <a:off x="1133364" y="1338085"/>
            <a:ext cx="2488503" cy="35258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B6DEEE-1DD8-0CA0-4C3B-1546BE429268}"/>
              </a:ext>
            </a:extLst>
          </p:cNvPr>
          <p:cNvSpPr txBox="1"/>
          <p:nvPr/>
        </p:nvSpPr>
        <p:spPr>
          <a:xfrm>
            <a:off x="1187624" y="6254107"/>
            <a:ext cx="77048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Migeon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C.,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Texier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A., &amp;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Pineau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G. (2000). Effects of lid-driven cavity shape on the flow establishment phase.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Fluids and Structures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14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(4), 469-488.</a:t>
            </a:r>
            <a:endParaRPr lang="ko-KR" altLang="en-US" sz="11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85D575-F111-1703-B041-4FD551FB9F3D}"/>
              </a:ext>
            </a:extLst>
          </p:cNvPr>
          <p:cNvSpPr txBox="1"/>
          <p:nvPr/>
        </p:nvSpPr>
        <p:spPr>
          <a:xfrm>
            <a:off x="739821" y="4355595"/>
            <a:ext cx="29306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Visualization (</a:t>
            </a:r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= 1000)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163AB2-F086-AAC8-BA83-9AF0EE02B780}"/>
              </a:ext>
            </a:extLst>
          </p:cNvPr>
          <p:cNvSpPr/>
          <p:nvPr/>
        </p:nvSpPr>
        <p:spPr>
          <a:xfrm rot="16200000">
            <a:off x="2247570" y="5067204"/>
            <a:ext cx="3313019" cy="70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24791F-7857-F452-BA39-0BBE6183198E}"/>
              </a:ext>
            </a:extLst>
          </p:cNvPr>
          <p:cNvGrpSpPr/>
          <p:nvPr/>
        </p:nvGrpSpPr>
        <p:grpSpPr>
          <a:xfrm>
            <a:off x="4463916" y="1457079"/>
            <a:ext cx="3902356" cy="3884200"/>
            <a:chOff x="4446001" y="1311752"/>
            <a:chExt cx="3646380" cy="3629415"/>
          </a:xfrm>
        </p:grpSpPr>
        <p:pic>
          <p:nvPicPr>
            <p:cNvPr id="8" name="Picture 7" descr="Chart, diagram&#10;&#10;Description automatically generated">
              <a:extLst>
                <a:ext uri="{FF2B5EF4-FFF2-40B4-BE49-F238E27FC236}">
                  <a16:creationId xmlns:a16="http://schemas.microsoft.com/office/drawing/2014/main" id="{60EAD72F-F286-8625-5741-1C2E8987F2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79" t="47079" b="10493"/>
            <a:stretch/>
          </p:blipFill>
          <p:spPr>
            <a:xfrm>
              <a:off x="4446001" y="1346789"/>
              <a:ext cx="3593039" cy="1722171"/>
            </a:xfrm>
            <a:prstGeom prst="rect">
              <a:avLst/>
            </a:prstGeom>
          </p:spPr>
        </p:pic>
        <p:pic>
          <p:nvPicPr>
            <p:cNvPr id="10" name="Picture 9" descr="Chart&#10;&#10;Description automatically generated">
              <a:extLst>
                <a:ext uri="{FF2B5EF4-FFF2-40B4-BE49-F238E27FC236}">
                  <a16:creationId xmlns:a16="http://schemas.microsoft.com/office/drawing/2014/main" id="{DF5AFC8C-F873-F748-C5E1-4B238D05A7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68" t="47909" b="10913"/>
            <a:stretch/>
          </p:blipFill>
          <p:spPr>
            <a:xfrm>
              <a:off x="4499341" y="3171118"/>
              <a:ext cx="3593040" cy="1698042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7EA3CDA-ADAB-E008-B98A-543B9C65D508}"/>
                </a:ext>
              </a:extLst>
            </p:cNvPr>
            <p:cNvSpPr/>
            <p:nvPr/>
          </p:nvSpPr>
          <p:spPr>
            <a:xfrm>
              <a:off x="4499341" y="3012590"/>
              <a:ext cx="3313019" cy="708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EDF0E82-0381-87E6-9F2D-CB274ED30D77}"/>
                </a:ext>
              </a:extLst>
            </p:cNvPr>
            <p:cNvSpPr/>
            <p:nvPr/>
          </p:nvSpPr>
          <p:spPr>
            <a:xfrm>
              <a:off x="4499341" y="4835552"/>
              <a:ext cx="3313019" cy="708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10436EF-E5A7-8B75-6935-841AA2FBE5A4}"/>
                </a:ext>
              </a:extLst>
            </p:cNvPr>
            <p:cNvSpPr/>
            <p:nvPr/>
          </p:nvSpPr>
          <p:spPr>
            <a:xfrm rot="16200000">
              <a:off x="2674367" y="3091035"/>
              <a:ext cx="3629415" cy="708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A08272A-3F5F-2E5A-25A6-B7384FC4370F}"/>
              </a:ext>
            </a:extLst>
          </p:cNvPr>
          <p:cNvSpPr txBox="1"/>
          <p:nvPr/>
        </p:nvSpPr>
        <p:spPr>
          <a:xfrm>
            <a:off x="5637168" y="5344794"/>
            <a:ext cx="16129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LBM (no BC)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0F4F10-A225-DA0A-069F-4346265A81AB}"/>
              </a:ext>
            </a:extLst>
          </p:cNvPr>
          <p:cNvSpPr txBox="1"/>
          <p:nvPr/>
        </p:nvSpPr>
        <p:spPr>
          <a:xfrm>
            <a:off x="7494322" y="4838225"/>
            <a:ext cx="1144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= 400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9F8B25-98E2-65F7-E65A-6513EB1C0BE1}"/>
              </a:ext>
            </a:extLst>
          </p:cNvPr>
          <p:cNvSpPr txBox="1"/>
          <p:nvPr/>
        </p:nvSpPr>
        <p:spPr>
          <a:xfrm>
            <a:off x="7427796" y="2882249"/>
            <a:ext cx="12775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= 1000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8925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1816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Conclusion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0C9BB5-1F41-2C7D-9EFA-50BFE747AC8E}"/>
              </a:ext>
            </a:extLst>
          </p:cNvPr>
          <p:cNvSpPr txBox="1"/>
          <p:nvPr/>
        </p:nvSpPr>
        <p:spPr>
          <a:xfrm>
            <a:off x="818745" y="992002"/>
            <a:ext cx="7641687" cy="9133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- Employed three schemes for curved boundary treatment :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(1) </a:t>
            </a:r>
            <a:r>
              <a:rPr lang="en-US" altLang="ko-KR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staircase approximation</a:t>
            </a: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with </a:t>
            </a:r>
            <a:r>
              <a:rPr lang="en-US" altLang="ko-KR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full-way bounce-back</a:t>
            </a: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(2</a:t>
            </a:r>
            <a:r>
              <a:rPr lang="en-US" altLang="ko-KR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) staircase approximation </a:t>
            </a: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with </a:t>
            </a:r>
            <a:r>
              <a:rPr lang="en-US" altLang="ko-KR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half-way bounce-back</a:t>
            </a: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(3) </a:t>
            </a:r>
            <a:r>
              <a:rPr lang="en-US" altLang="ko-KR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interpolation method </a:t>
            </a: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suggested by Yu </a:t>
            </a:r>
            <a:r>
              <a:rPr lang="en-US" altLang="ko-KR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et al. </a:t>
            </a:r>
            <a:r>
              <a:rPr lang="en-US" altLang="ko-KR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(2003)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  <a:cs typeface="Arial" panose="020B0604020202020204" pitchFamily="34" charset="0"/>
              </a:rPr>
              <a:t>→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rial" panose="020B0604020202020204" pitchFamily="34" charset="0"/>
                <a:ea typeface="a옛날목욕탕B" pitchFamily="18" charset="-127"/>
                <a:cs typeface="Arial" panose="020B0604020202020204" pitchFamily="34" charset="0"/>
              </a:rPr>
              <a:t> 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the interpolation is the most computationally heavy but other two methods showed decent accuracy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- LBM implementation within fluid nodes without BC treatment seems effective but may not convey the complete physics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(2) Implement LBM in curved boundaries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6861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23986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Former Studies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AD20BA-7D04-EEC3-3593-386DBE95E4DA}"/>
              </a:ext>
            </a:extLst>
          </p:cNvPr>
          <p:cNvSpPr txBox="1"/>
          <p:nvPr/>
        </p:nvSpPr>
        <p:spPr>
          <a:xfrm>
            <a:off x="1252574" y="6152741"/>
            <a:ext cx="7525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Rajan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I., &amp; Perumal, D. A. (2021). Flow Dynamics Of Lid-Driven Cavities With Obstacles Of Various Shapes And Configurations Using The Lattice Boltzmann Method. </a:t>
            </a:r>
            <a:r>
              <a:rPr lang="en-US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Thermal Engineering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7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(2), 83-102.</a:t>
            </a:r>
            <a:endParaRPr lang="ko-KR" altLang="en-US" sz="12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F48E6B-D0B8-613D-0942-4B10F7CDAB95}"/>
              </a:ext>
            </a:extLst>
          </p:cNvPr>
          <p:cNvSpPr txBox="1"/>
          <p:nvPr/>
        </p:nvSpPr>
        <p:spPr>
          <a:xfrm>
            <a:off x="1252574" y="5724564"/>
            <a:ext cx="7548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Arun, S., &amp; Satheesh, A. (2015). Analysis of flow </a:t>
            </a:r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behaviour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in a two sided lid driven cavity using lattice </a:t>
            </a:r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boltzmann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technique. </a:t>
            </a:r>
            <a:r>
              <a:rPr lang="en-US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Alexandria Engineering Journal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54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(4), 795-806.</a:t>
            </a:r>
            <a:endParaRPr lang="ko-KR" altLang="en-US" sz="12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0BBD7F-1FBC-ADA8-0431-752F4F56C68E}"/>
              </a:ext>
            </a:extLst>
          </p:cNvPr>
          <p:cNvSpPr txBox="1"/>
          <p:nvPr/>
        </p:nvSpPr>
        <p:spPr>
          <a:xfrm>
            <a:off x="7216383" y="888905"/>
            <a:ext cx="1717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All </a:t>
            </a:r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= 1000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A3C253-9D2D-ACE2-7E3B-5F05EE526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7690" y="3577969"/>
            <a:ext cx="1999259" cy="17760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AA3A4F8-9F37-6D96-CEAE-419A0118D9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5509" y="3584131"/>
            <a:ext cx="2042181" cy="177605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A2DE67-67F5-D4A2-B90D-A8FC94D8DE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44629" y="1676876"/>
            <a:ext cx="1942043" cy="17760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4A9F3DD-8DF9-0CDD-7CC3-268FDB5522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04048" y="1652731"/>
            <a:ext cx="2011456" cy="182185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F422EAA-0807-C9E5-2AC1-5F3A6E0867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04987" y="2583059"/>
            <a:ext cx="1570037" cy="280759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61CC759-7BDD-7767-B5C4-0A28120198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85623" y="2270197"/>
            <a:ext cx="1470495" cy="312871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ED8418C-2716-86C9-3AF2-0BE5C20942E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7197" y="2686295"/>
            <a:ext cx="1530759" cy="269126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431D216-3B26-BCCC-2695-0F60F517C01C}"/>
              </a:ext>
            </a:extLst>
          </p:cNvPr>
          <p:cNvSpPr txBox="1"/>
          <p:nvPr/>
        </p:nvSpPr>
        <p:spPr>
          <a:xfrm>
            <a:off x="818745" y="992002"/>
            <a:ext cx="4221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- Two-sided lid driven cavity</a:t>
            </a:r>
          </a:p>
          <a:p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- Obstacles with different geometries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A3B8807-2357-A2B1-FCE7-AF6742993F5B}"/>
              </a:ext>
            </a:extLst>
          </p:cNvPr>
          <p:cNvCxnSpPr/>
          <p:nvPr/>
        </p:nvCxnSpPr>
        <p:spPr>
          <a:xfrm>
            <a:off x="899592" y="2634022"/>
            <a:ext cx="864096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57360EB-DB28-018D-E983-7B2EBB697AB7}"/>
              </a:ext>
            </a:extLst>
          </p:cNvPr>
          <p:cNvCxnSpPr/>
          <p:nvPr/>
        </p:nvCxnSpPr>
        <p:spPr>
          <a:xfrm>
            <a:off x="2288822" y="2236232"/>
            <a:ext cx="864096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F2E4C2E-5B94-05C3-A3CB-A893D1252229}"/>
              </a:ext>
            </a:extLst>
          </p:cNvPr>
          <p:cNvCxnSpPr/>
          <p:nvPr/>
        </p:nvCxnSpPr>
        <p:spPr>
          <a:xfrm>
            <a:off x="3757957" y="2564904"/>
            <a:ext cx="864096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8BBA86E-2CA6-7839-84F7-B940DEBB6A23}"/>
              </a:ext>
            </a:extLst>
          </p:cNvPr>
          <p:cNvCxnSpPr/>
          <p:nvPr/>
        </p:nvCxnSpPr>
        <p:spPr>
          <a:xfrm>
            <a:off x="5604551" y="1631105"/>
            <a:ext cx="864096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358438F-79F6-A7D7-704D-45476730470B}"/>
              </a:ext>
            </a:extLst>
          </p:cNvPr>
          <p:cNvCxnSpPr/>
          <p:nvPr/>
        </p:nvCxnSpPr>
        <p:spPr>
          <a:xfrm>
            <a:off x="7642903" y="1631105"/>
            <a:ext cx="864096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2683F84-1991-EEDB-B19E-F326BCD186D2}"/>
              </a:ext>
            </a:extLst>
          </p:cNvPr>
          <p:cNvCxnSpPr/>
          <p:nvPr/>
        </p:nvCxnSpPr>
        <p:spPr>
          <a:xfrm>
            <a:off x="5604551" y="3567809"/>
            <a:ext cx="864096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FEF7387-5229-6B35-F6CF-78A6641DE937}"/>
              </a:ext>
            </a:extLst>
          </p:cNvPr>
          <p:cNvCxnSpPr/>
          <p:nvPr/>
        </p:nvCxnSpPr>
        <p:spPr>
          <a:xfrm>
            <a:off x="7642903" y="3567809"/>
            <a:ext cx="864096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0B92B37-C30A-89A9-DAC3-2435E0C7927E}"/>
              </a:ext>
            </a:extLst>
          </p:cNvPr>
          <p:cNvCxnSpPr/>
          <p:nvPr/>
        </p:nvCxnSpPr>
        <p:spPr>
          <a:xfrm>
            <a:off x="899592" y="5411652"/>
            <a:ext cx="864096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0E8406D-86F8-42DB-B9FA-CDF2CAF6F21D}"/>
              </a:ext>
            </a:extLst>
          </p:cNvPr>
          <p:cNvCxnSpPr/>
          <p:nvPr/>
        </p:nvCxnSpPr>
        <p:spPr>
          <a:xfrm>
            <a:off x="2288822" y="5411652"/>
            <a:ext cx="864096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B31BD65-8E45-38ED-142C-428D3FFC6B7C}"/>
              </a:ext>
            </a:extLst>
          </p:cNvPr>
          <p:cNvCxnSpPr>
            <a:cxnSpLocks/>
          </p:cNvCxnSpPr>
          <p:nvPr/>
        </p:nvCxnSpPr>
        <p:spPr>
          <a:xfrm flipH="1">
            <a:off x="3790072" y="5410310"/>
            <a:ext cx="842141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329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52 X Y Graph Stock Photos, Pictures &amp; Royalty-Free Images - iStock">
            <a:extLst>
              <a:ext uri="{FF2B5EF4-FFF2-40B4-BE49-F238E27FC236}">
                <a16:creationId xmlns:a16="http://schemas.microsoft.com/office/drawing/2014/main" id="{065B0F79-1DF0-6A2C-15EB-7C862FBF4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513" y="3513314"/>
            <a:ext cx="844006" cy="844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5918A38-9E87-9F38-F3AE-2DA4FF842826}"/>
              </a:ext>
            </a:extLst>
          </p:cNvPr>
          <p:cNvSpPr txBox="1"/>
          <p:nvPr/>
        </p:nvSpPr>
        <p:spPr>
          <a:xfrm>
            <a:off x="3283646" y="3927976"/>
            <a:ext cx="300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x</a:t>
            </a:r>
            <a:endParaRPr lang="ko-KR" altLang="en-US" sz="2000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3CB707-349E-E3DD-AE76-7300F35604C6}"/>
              </a:ext>
            </a:extLst>
          </p:cNvPr>
          <p:cNvSpPr txBox="1"/>
          <p:nvPr/>
        </p:nvSpPr>
        <p:spPr>
          <a:xfrm>
            <a:off x="2662380" y="3302425"/>
            <a:ext cx="300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y</a:t>
            </a:r>
            <a:endParaRPr lang="ko-KR" altLang="en-US" sz="2000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6711AD5-519B-9922-42B3-B18C629BF38B}"/>
              </a:ext>
            </a:extLst>
          </p:cNvPr>
          <p:cNvGrpSpPr/>
          <p:nvPr/>
        </p:nvGrpSpPr>
        <p:grpSpPr>
          <a:xfrm>
            <a:off x="2623241" y="692697"/>
            <a:ext cx="4523513" cy="3471987"/>
            <a:chOff x="5508313" y="618825"/>
            <a:chExt cx="3262802" cy="2504338"/>
          </a:xfrm>
        </p:grpSpPr>
        <p:sp>
          <p:nvSpPr>
            <p:cNvPr id="7" name="Circle: Hollow 6">
              <a:extLst>
                <a:ext uri="{FF2B5EF4-FFF2-40B4-BE49-F238E27FC236}">
                  <a16:creationId xmlns:a16="http://schemas.microsoft.com/office/drawing/2014/main" id="{77230E33-60D8-11A5-B6A8-200CC0A1B9D3}"/>
                </a:ext>
              </a:extLst>
            </p:cNvPr>
            <p:cNvSpPr/>
            <p:nvPr/>
          </p:nvSpPr>
          <p:spPr>
            <a:xfrm>
              <a:off x="5643355" y="945496"/>
              <a:ext cx="2177667" cy="2177667"/>
            </a:xfrm>
            <a:prstGeom prst="donut">
              <a:avLst>
                <a:gd name="adj" fmla="val 1486"/>
              </a:avLst>
            </a:prstGeom>
            <a:solidFill>
              <a:srgbClr val="EB41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D903A93-0A31-DDD0-5D0E-896280AF19D2}"/>
                </a:ext>
              </a:extLst>
            </p:cNvPr>
            <p:cNvSpPr/>
            <p:nvPr/>
          </p:nvSpPr>
          <p:spPr>
            <a:xfrm>
              <a:off x="5508313" y="789079"/>
              <a:ext cx="2520280" cy="12809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1714D65-A12D-ED8B-AA79-824964AA5176}"/>
                </a:ext>
              </a:extLst>
            </p:cNvPr>
            <p:cNvSpPr/>
            <p:nvPr/>
          </p:nvSpPr>
          <p:spPr>
            <a:xfrm>
              <a:off x="5653162" y="988211"/>
              <a:ext cx="2160240" cy="3403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BC4C880-87A7-7CA7-AC30-145FF69248B7}"/>
                </a:ext>
              </a:extLst>
            </p:cNvPr>
            <p:cNvCxnSpPr>
              <a:cxnSpLocks/>
            </p:cNvCxnSpPr>
            <p:nvPr/>
          </p:nvCxnSpPr>
          <p:spPr>
            <a:xfrm>
              <a:off x="6069177" y="930460"/>
              <a:ext cx="1512168" cy="0"/>
            </a:xfrm>
            <a:prstGeom prst="straightConnector1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14EB486-B1A6-79C4-FF4A-1E2C4966F1E9}"/>
                </a:ext>
              </a:extLst>
            </p:cNvPr>
            <p:cNvSpPr txBox="1"/>
            <p:nvPr/>
          </p:nvSpPr>
          <p:spPr>
            <a:xfrm>
              <a:off x="6328433" y="618825"/>
              <a:ext cx="914820" cy="2663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>
                  <a:solidFill>
                    <a:schemeClr val="tx1">
                      <a:alpha val="99000"/>
                    </a:schemeClr>
                  </a:solidFill>
                  <a:latin typeface="Amasis MT Pro" panose="02040504050005020304" pitchFamily="18" charset="0"/>
                  <a:ea typeface="a옛날목욕탕B" pitchFamily="18" charset="-127"/>
                </a:rPr>
                <a:t>u = 1, v = 0</a:t>
              </a:r>
              <a:endParaRPr lang="ko-KR" altLang="en-US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315EA1C8-BC85-CF4A-AC26-F2DA90C0C942}"/>
                    </a:ext>
                  </a:extLst>
                </p:cNvPr>
                <p:cNvSpPr txBox="1"/>
                <p:nvPr/>
              </p:nvSpPr>
              <p:spPr>
                <a:xfrm>
                  <a:off x="6432055" y="1088225"/>
                  <a:ext cx="563276" cy="36162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altLang="ko-KR" sz="1400" b="0" i="1" dirty="0" smtClean="0">
                                <a:solidFill>
                                  <a:schemeClr val="tx1">
                                    <a:alpha val="99000"/>
                                  </a:schemeClr>
                                </a:solidFill>
                                <a:latin typeface="Cambria Math" panose="02040503050406030204" pitchFamily="18" charset="0"/>
                                <a:ea typeface="a옛날목욕탕B" pitchFamily="18" charset="-127"/>
                              </a:rPr>
                            </m:ctrlPr>
                          </m:fPr>
                          <m:num>
                            <m:r>
                              <a:rPr lang="en-US" altLang="ko-KR" sz="1400" b="0" i="1" dirty="0" smtClean="0">
                                <a:solidFill>
                                  <a:schemeClr val="tx1">
                                    <a:alpha val="99000"/>
                                  </a:schemeClr>
                                </a:solidFill>
                                <a:latin typeface="Cambria Math" panose="02040503050406030204" pitchFamily="18" charset="0"/>
                                <a:ea typeface="a옛날목욕탕B" pitchFamily="18" charset="-127"/>
                              </a:rPr>
                              <m:t>𝑑𝑃</m:t>
                            </m:r>
                          </m:num>
                          <m:den>
                            <m:r>
                              <a:rPr lang="en-US" altLang="ko-KR" sz="1400" b="0" i="1" dirty="0" smtClean="0">
                                <a:solidFill>
                                  <a:schemeClr val="tx1">
                                    <a:alpha val="99000"/>
                                  </a:schemeClr>
                                </a:solidFill>
                                <a:latin typeface="Cambria Math" panose="02040503050406030204" pitchFamily="18" charset="0"/>
                                <a:ea typeface="a옛날목욕탕B" pitchFamily="18" charset="-127"/>
                              </a:rPr>
                              <m:t>𝑑𝑛</m:t>
                            </m:r>
                          </m:den>
                        </m:f>
                        <m:r>
                          <a:rPr lang="en-US" altLang="ko-KR" sz="1400" b="0" i="1" dirty="0" smtClean="0">
                            <a:solidFill>
                              <a:schemeClr val="tx1">
                                <a:alpha val="99000"/>
                              </a:schemeClr>
                            </a:solidFill>
                            <a:latin typeface="Cambria Math" panose="02040503050406030204" pitchFamily="18" charset="0"/>
                            <a:ea typeface="a옛날목욕탕B" pitchFamily="18" charset="-127"/>
                          </a:rPr>
                          <m:t>=0</m:t>
                        </m:r>
                      </m:oMath>
                    </m:oMathPara>
                  </a14:m>
                  <a:endParaRPr lang="ko-KR" altLang="en-US" sz="1400" i="1" dirty="0">
                    <a:solidFill>
                      <a:schemeClr val="tx1">
                        <a:alpha val="99000"/>
                      </a:schemeClr>
                    </a:solidFill>
                    <a:latin typeface="Amasis MT Pro" panose="02040504050005020304" pitchFamily="18" charset="0"/>
                    <a:ea typeface="a옛날목욕탕B" pitchFamily="18" charset="-127"/>
                  </a:endParaRPr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315EA1C8-BC85-CF4A-AC26-F2DA90C0C94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32055" y="1088225"/>
                  <a:ext cx="563276" cy="361627"/>
                </a:xfrm>
                <a:prstGeom prst="rect">
                  <a:avLst/>
                </a:prstGeom>
                <a:blipFill>
                  <a:blip r:embed="rId6"/>
                  <a:stretch>
                    <a:fillRect b="-120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F1A7911-06AD-4CF4-9AB9-B044E0837D36}"/>
                    </a:ext>
                  </a:extLst>
                </p:cNvPr>
                <p:cNvSpPr txBox="1"/>
                <p:nvPr/>
              </p:nvSpPr>
              <p:spPr>
                <a:xfrm>
                  <a:off x="6877485" y="2509177"/>
                  <a:ext cx="563276" cy="36162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altLang="ko-KR" sz="1400" b="0" i="1" dirty="0" smtClean="0">
                                <a:solidFill>
                                  <a:schemeClr val="tx1">
                                    <a:alpha val="99000"/>
                                  </a:schemeClr>
                                </a:solidFill>
                                <a:latin typeface="Cambria Math" panose="02040503050406030204" pitchFamily="18" charset="0"/>
                                <a:ea typeface="a옛날목욕탕B" pitchFamily="18" charset="-127"/>
                              </a:rPr>
                            </m:ctrlPr>
                          </m:fPr>
                          <m:num>
                            <m:r>
                              <a:rPr lang="en-US" altLang="ko-KR" sz="1400" b="0" i="1" dirty="0" smtClean="0">
                                <a:solidFill>
                                  <a:schemeClr val="tx1">
                                    <a:alpha val="99000"/>
                                  </a:schemeClr>
                                </a:solidFill>
                                <a:latin typeface="Cambria Math" panose="02040503050406030204" pitchFamily="18" charset="0"/>
                                <a:ea typeface="a옛날목욕탕B" pitchFamily="18" charset="-127"/>
                              </a:rPr>
                              <m:t>𝑑𝑃</m:t>
                            </m:r>
                          </m:num>
                          <m:den>
                            <m:r>
                              <a:rPr lang="en-US" altLang="ko-KR" sz="1400" b="0" i="1" dirty="0" smtClean="0">
                                <a:solidFill>
                                  <a:schemeClr val="tx1">
                                    <a:alpha val="99000"/>
                                  </a:schemeClr>
                                </a:solidFill>
                                <a:latin typeface="Cambria Math" panose="02040503050406030204" pitchFamily="18" charset="0"/>
                                <a:ea typeface="a옛날목욕탕B" pitchFamily="18" charset="-127"/>
                              </a:rPr>
                              <m:t>𝑑𝑛</m:t>
                            </m:r>
                          </m:den>
                        </m:f>
                        <m:r>
                          <a:rPr lang="en-US" altLang="ko-KR" sz="1400" b="0" i="1" dirty="0" smtClean="0">
                            <a:solidFill>
                              <a:schemeClr val="tx1">
                                <a:alpha val="99000"/>
                              </a:schemeClr>
                            </a:solidFill>
                            <a:latin typeface="Cambria Math" panose="02040503050406030204" pitchFamily="18" charset="0"/>
                            <a:ea typeface="a옛날목욕탕B" pitchFamily="18" charset="-127"/>
                          </a:rPr>
                          <m:t>=0</m:t>
                        </m:r>
                      </m:oMath>
                    </m:oMathPara>
                  </a14:m>
                  <a:endParaRPr lang="ko-KR" altLang="en-US" sz="1400" i="1" dirty="0">
                    <a:solidFill>
                      <a:schemeClr val="tx1">
                        <a:alpha val="99000"/>
                      </a:schemeClr>
                    </a:solidFill>
                    <a:latin typeface="Amasis MT Pro" panose="02040504050005020304" pitchFamily="18" charset="0"/>
                    <a:ea typeface="a옛날목욕탕B" pitchFamily="18" charset="-127"/>
                  </a:endParaRPr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F1A7911-06AD-4CF4-9AB9-B044E0837D3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7485" y="2509177"/>
                  <a:ext cx="563276" cy="361627"/>
                </a:xfrm>
                <a:prstGeom prst="rect">
                  <a:avLst/>
                </a:prstGeom>
                <a:blipFill>
                  <a:blip r:embed="rId7"/>
                  <a:stretch>
                    <a:fillRect b="-243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EC544680-7556-AC97-8916-DDC7861A0C62}"/>
                    </a:ext>
                  </a:extLst>
                </p:cNvPr>
                <p:cNvSpPr txBox="1"/>
                <p:nvPr/>
              </p:nvSpPr>
              <p:spPr>
                <a:xfrm>
                  <a:off x="7440761" y="2808984"/>
                  <a:ext cx="1029519" cy="2663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i="1" dirty="0" err="1">
                      <a:solidFill>
                        <a:schemeClr val="tx1">
                          <a:alpha val="99000"/>
                        </a:schemeClr>
                      </a:solidFill>
                      <a:latin typeface="Amasis MT Pro" panose="02040504050005020304" pitchFamily="18" charset="0"/>
                      <a:ea typeface="a옛날목욕탕B" pitchFamily="18" charset="-127"/>
                    </a:rPr>
                    <a:t>u</a:t>
                  </a:r>
                  <a:r>
                    <a:rPr lang="en-US" altLang="ko-KR" i="1" baseline="-25000" dirty="0" err="1">
                      <a:solidFill>
                        <a:schemeClr val="tx1">
                          <a:alpha val="99000"/>
                        </a:schemeClr>
                      </a:solidFill>
                      <a:latin typeface="Amasis MT Pro" panose="02040504050005020304" pitchFamily="18" charset="0"/>
                      <a:ea typeface="a옛날목욕탕B" pitchFamily="18" charset="-127"/>
                    </a:rPr>
                    <a:t>r</a:t>
                  </a:r>
                  <a:r>
                    <a:rPr lang="en-US" altLang="ko-KR" i="1" dirty="0">
                      <a:solidFill>
                        <a:schemeClr val="tx1">
                          <a:alpha val="99000"/>
                        </a:schemeClr>
                      </a:solidFill>
                      <a:latin typeface="Amasis MT Pro" panose="02040504050005020304" pitchFamily="18" charset="0"/>
                      <a:ea typeface="a옛날목욕탕B" pitchFamily="18" charset="-127"/>
                    </a:rPr>
                    <a:t> = 0, u</a:t>
                  </a:r>
                  <a14:m>
                    <m:oMath xmlns:m="http://schemas.openxmlformats.org/officeDocument/2006/math">
                      <m:r>
                        <a:rPr lang="ko-KR" altLang="en-US" i="1" baseline="-25000" smtClean="0">
                          <a:solidFill>
                            <a:schemeClr val="tx1">
                              <a:alpha val="99000"/>
                            </a:schemeClr>
                          </a:solidFill>
                          <a:latin typeface="Cambria Math" panose="02040503050406030204" pitchFamily="18" charset="0"/>
                          <a:ea typeface="a옛날목욕탕B" pitchFamily="18" charset="-127"/>
                        </a:rPr>
                        <m:t>𝜃</m:t>
                      </m:r>
                    </m:oMath>
                  </a14:m>
                  <a:r>
                    <a:rPr lang="en-US" altLang="ko-KR" i="1" dirty="0">
                      <a:solidFill>
                        <a:schemeClr val="tx1">
                          <a:alpha val="99000"/>
                        </a:schemeClr>
                      </a:solidFill>
                      <a:latin typeface="Amasis MT Pro" panose="02040504050005020304" pitchFamily="18" charset="0"/>
                      <a:ea typeface="a옛날목욕탕B" pitchFamily="18" charset="-127"/>
                    </a:rPr>
                    <a:t> = 0</a:t>
                  </a:r>
                  <a:endParaRPr lang="ko-KR" altLang="en-US" i="1" dirty="0">
                    <a:solidFill>
                      <a:schemeClr val="tx1">
                        <a:alpha val="99000"/>
                      </a:schemeClr>
                    </a:solidFill>
                    <a:latin typeface="Amasis MT Pro" panose="02040504050005020304" pitchFamily="18" charset="0"/>
                    <a:ea typeface="a옛날목욕탕B" pitchFamily="18" charset="-127"/>
                  </a:endParaRPr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EC544680-7556-AC97-8916-DDC7861A0C6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40761" y="2808984"/>
                  <a:ext cx="1029519" cy="266399"/>
                </a:xfrm>
                <a:prstGeom prst="rect">
                  <a:avLst/>
                </a:prstGeom>
                <a:blipFill>
                  <a:blip r:embed="rId8"/>
                  <a:stretch>
                    <a:fillRect l="-3846" t="-10000" r="-2564" b="-2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0FB1E8BC-1678-4CDE-16F5-23BFE4187267}"/>
                    </a:ext>
                  </a:extLst>
                </p:cNvPr>
                <p:cNvSpPr txBox="1"/>
                <p:nvPr/>
              </p:nvSpPr>
              <p:spPr>
                <a:xfrm>
                  <a:off x="7257785" y="1391652"/>
                  <a:ext cx="563276" cy="36162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altLang="ko-KR" sz="1400" b="0" i="1" dirty="0" smtClean="0">
                                <a:solidFill>
                                  <a:schemeClr val="tx1">
                                    <a:alpha val="99000"/>
                                  </a:schemeClr>
                                </a:solidFill>
                                <a:latin typeface="Cambria Math" panose="02040503050406030204" pitchFamily="18" charset="0"/>
                                <a:ea typeface="a옛날목욕탕B" pitchFamily="18" charset="-127"/>
                              </a:rPr>
                            </m:ctrlPr>
                          </m:fPr>
                          <m:num>
                            <m:r>
                              <a:rPr lang="en-US" altLang="ko-KR" sz="1400" b="0" i="1" dirty="0" smtClean="0">
                                <a:solidFill>
                                  <a:schemeClr val="tx1">
                                    <a:alpha val="99000"/>
                                  </a:schemeClr>
                                </a:solidFill>
                                <a:latin typeface="Cambria Math" panose="02040503050406030204" pitchFamily="18" charset="0"/>
                                <a:ea typeface="a옛날목욕탕B" pitchFamily="18" charset="-127"/>
                              </a:rPr>
                              <m:t>𝑑𝑃</m:t>
                            </m:r>
                          </m:num>
                          <m:den>
                            <m:r>
                              <a:rPr lang="en-US" altLang="ko-KR" sz="1400" b="0" i="1" dirty="0" smtClean="0">
                                <a:solidFill>
                                  <a:schemeClr val="tx1">
                                    <a:alpha val="99000"/>
                                  </a:schemeClr>
                                </a:solidFill>
                                <a:latin typeface="Cambria Math" panose="02040503050406030204" pitchFamily="18" charset="0"/>
                                <a:ea typeface="a옛날목욕탕B" pitchFamily="18" charset="-127"/>
                              </a:rPr>
                              <m:t>𝑑𝑛</m:t>
                            </m:r>
                          </m:den>
                        </m:f>
                        <m:r>
                          <a:rPr lang="en-US" altLang="ko-KR" sz="1400" b="0" i="1" dirty="0" smtClean="0">
                            <a:solidFill>
                              <a:schemeClr val="tx1">
                                <a:alpha val="99000"/>
                              </a:schemeClr>
                            </a:solidFill>
                            <a:latin typeface="Cambria Math" panose="02040503050406030204" pitchFamily="18" charset="0"/>
                            <a:ea typeface="a옛날목욕탕B" pitchFamily="18" charset="-127"/>
                          </a:rPr>
                          <m:t>=0</m:t>
                        </m:r>
                      </m:oMath>
                    </m:oMathPara>
                  </a14:m>
                  <a:endParaRPr lang="ko-KR" altLang="en-US" sz="1400" i="1" dirty="0">
                    <a:solidFill>
                      <a:schemeClr val="tx1">
                        <a:alpha val="99000"/>
                      </a:schemeClr>
                    </a:solidFill>
                    <a:latin typeface="Amasis MT Pro" panose="02040504050005020304" pitchFamily="18" charset="0"/>
                    <a:ea typeface="a옛날목욕탕B" pitchFamily="18" charset="-127"/>
                  </a:endParaRPr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0FB1E8BC-1678-4CDE-16F5-23BFE418726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57785" y="1391652"/>
                  <a:ext cx="563276" cy="361627"/>
                </a:xfrm>
                <a:prstGeom prst="rect">
                  <a:avLst/>
                </a:prstGeom>
                <a:blipFill>
                  <a:blip r:embed="rId9"/>
                  <a:stretch>
                    <a:fillRect b="-120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12BC54E-4D69-68A0-F406-1AC637E79D35}"/>
                </a:ext>
              </a:extLst>
            </p:cNvPr>
            <p:cNvSpPr txBox="1"/>
            <p:nvPr/>
          </p:nvSpPr>
          <p:spPr>
            <a:xfrm>
              <a:off x="7856295" y="1395067"/>
              <a:ext cx="914820" cy="2663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>
                  <a:solidFill>
                    <a:schemeClr val="tx1">
                      <a:alpha val="99000"/>
                    </a:schemeClr>
                  </a:solidFill>
                  <a:latin typeface="Amasis MT Pro" panose="02040504050005020304" pitchFamily="18" charset="0"/>
                  <a:ea typeface="a옛날목욕탕B" pitchFamily="18" charset="-127"/>
                </a:rPr>
                <a:t>u = 0, v = 0</a:t>
              </a:r>
              <a:endParaRPr lang="ko-KR" altLang="en-US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187624" y="297651"/>
            <a:ext cx="3185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Problem Description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2866E3-4F03-A0C8-E648-FE9EA11239F6}"/>
              </a:ext>
            </a:extLst>
          </p:cNvPr>
          <p:cNvSpPr txBox="1"/>
          <p:nvPr/>
        </p:nvSpPr>
        <p:spPr>
          <a:xfrm>
            <a:off x="1550280" y="4230195"/>
            <a:ext cx="2820003" cy="1884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Assumptions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- BGK collision operator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- D2Q9 model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- No slip, no penetration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AD6E58-1F1C-3D55-6BBB-5BD6D7F26D4B}"/>
              </a:ext>
            </a:extLst>
          </p:cNvPr>
          <p:cNvSpPr txBox="1"/>
          <p:nvPr/>
        </p:nvSpPr>
        <p:spPr>
          <a:xfrm>
            <a:off x="4905324" y="4614487"/>
            <a:ext cx="2004075" cy="1884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- SRT model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- Incompressible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- </a:t>
            </a:r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Re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= 100-1000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- Low Mach #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8CBB30-D327-0CD8-FF9B-EF590E6F320E}"/>
              </a:ext>
            </a:extLst>
          </p:cNvPr>
          <p:cNvSpPr/>
          <p:nvPr/>
        </p:nvSpPr>
        <p:spPr>
          <a:xfrm rot="16200000">
            <a:off x="5053643" y="1948502"/>
            <a:ext cx="1506323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947407-62BC-7FE1-9463-2EFDFA3BFCEA}"/>
              </a:ext>
            </a:extLst>
          </p:cNvPr>
          <p:cNvSpPr/>
          <p:nvPr/>
        </p:nvSpPr>
        <p:spPr>
          <a:xfrm rot="16200000">
            <a:off x="2080648" y="1948502"/>
            <a:ext cx="1506323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327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52 X Y Graph Stock Photos, Pictures &amp; Royalty-Free Images - iStock">
            <a:extLst>
              <a:ext uri="{FF2B5EF4-FFF2-40B4-BE49-F238E27FC236}">
                <a16:creationId xmlns:a16="http://schemas.microsoft.com/office/drawing/2014/main" id="{EC1BC731-950C-4B95-7B3B-A06BE5481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790" y="4221301"/>
            <a:ext cx="844006" cy="844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Background pattern&#10;&#10;Description automatically generated">
            <a:extLst>
              <a:ext uri="{FF2B5EF4-FFF2-40B4-BE49-F238E27FC236}">
                <a16:creationId xmlns:a16="http://schemas.microsoft.com/office/drawing/2014/main" id="{731778A6-94E2-854B-6106-F2F84FBA3FF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98" b="4341"/>
          <a:stretch/>
        </p:blipFill>
        <p:spPr>
          <a:xfrm rot="5400000">
            <a:off x="1663462" y="1442867"/>
            <a:ext cx="2831707" cy="367241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F20F094-BC9A-FD5A-9AD8-DE95F069F886}"/>
              </a:ext>
            </a:extLst>
          </p:cNvPr>
          <p:cNvGrpSpPr/>
          <p:nvPr/>
        </p:nvGrpSpPr>
        <p:grpSpPr>
          <a:xfrm>
            <a:off x="1125901" y="954138"/>
            <a:ext cx="3960231" cy="3740787"/>
            <a:chOff x="1407474" y="280015"/>
            <a:chExt cx="3960231" cy="3740787"/>
          </a:xfrm>
        </p:grpSpPr>
        <p:sp>
          <p:nvSpPr>
            <p:cNvPr id="9" name="Circle: Hollow 8">
              <a:extLst>
                <a:ext uri="{FF2B5EF4-FFF2-40B4-BE49-F238E27FC236}">
                  <a16:creationId xmlns:a16="http://schemas.microsoft.com/office/drawing/2014/main" id="{DDD91C65-82BA-5B72-D18E-8BEF4793BEC9}"/>
                </a:ext>
              </a:extLst>
            </p:cNvPr>
            <p:cNvSpPr/>
            <p:nvPr/>
          </p:nvSpPr>
          <p:spPr>
            <a:xfrm>
              <a:off x="1619672" y="598934"/>
              <a:ext cx="3421868" cy="3421868"/>
            </a:xfrm>
            <a:prstGeom prst="donut">
              <a:avLst>
                <a:gd name="adj" fmla="val 1486"/>
              </a:avLst>
            </a:prstGeom>
            <a:solidFill>
              <a:srgbClr val="7F7F7F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4FC6563-D866-D421-C10D-172D3BA3DF65}"/>
                </a:ext>
              </a:extLst>
            </p:cNvPr>
            <p:cNvSpPr/>
            <p:nvPr/>
          </p:nvSpPr>
          <p:spPr>
            <a:xfrm>
              <a:off x="1407474" y="280015"/>
              <a:ext cx="3960231" cy="20127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DAC0854D-EE22-DE17-3DCD-F848F0C9028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73" r="5201" b="4341"/>
          <a:stretch/>
        </p:blipFill>
        <p:spPr>
          <a:xfrm rot="5400000">
            <a:off x="2248534" y="267634"/>
            <a:ext cx="1661564" cy="367241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3405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Lattice configurations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4728479-85A0-60BE-273C-3B5578DBDE6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385"/>
          <a:stretch/>
        </p:blipFill>
        <p:spPr>
          <a:xfrm>
            <a:off x="5065473" y="3696439"/>
            <a:ext cx="3868238" cy="23255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3B8E5A6-BA9C-03A8-7773-0BA7C356F214}"/>
              </a:ext>
            </a:extLst>
          </p:cNvPr>
          <p:cNvSpPr txBox="1"/>
          <p:nvPr/>
        </p:nvSpPr>
        <p:spPr>
          <a:xfrm>
            <a:off x="1187624" y="6255766"/>
            <a:ext cx="79612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Mei, R.,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Shyy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W., Yu, D., &amp; Luo, L. S. (2000). Lattice Boltzmann method for 3-D flows with curved boundary.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Computational Physics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161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(2), 680-699.</a:t>
            </a:r>
            <a:endParaRPr lang="ko-KR" altLang="en-US" sz="11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7668AE4-D050-1DD9-0335-8067CC9D6660}"/>
              </a:ext>
            </a:extLst>
          </p:cNvPr>
          <p:cNvSpPr txBox="1"/>
          <p:nvPr/>
        </p:nvSpPr>
        <p:spPr>
          <a:xfrm>
            <a:off x="1643923" y="4635963"/>
            <a:ext cx="300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x</a:t>
            </a:r>
            <a:endParaRPr lang="ko-KR" altLang="en-US" sz="2000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4ABBAD-E5C0-A70D-A426-6158A29AA41B}"/>
              </a:ext>
            </a:extLst>
          </p:cNvPr>
          <p:cNvSpPr txBox="1"/>
          <p:nvPr/>
        </p:nvSpPr>
        <p:spPr>
          <a:xfrm>
            <a:off x="1022657" y="4010412"/>
            <a:ext cx="300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y</a:t>
            </a:r>
            <a:endParaRPr lang="ko-KR" altLang="en-US" sz="2000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B6E868A-BC5F-8922-1C7D-C76AE385C73E}"/>
                  </a:ext>
                </a:extLst>
              </p:cNvPr>
              <p:cNvSpPr txBox="1"/>
              <p:nvPr/>
            </p:nvSpPr>
            <p:spPr>
              <a:xfrm>
                <a:off x="5969047" y="1283148"/>
                <a:ext cx="2236638" cy="21951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r>
                  <a:rPr lang="en-US" b="0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b="0" dirty="0"/>
                  <a:t> = 1 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+1,   2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∈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+1,   2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+1,9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𝑖𝑠𝑓𝑙𝑢𝑖𝑑</m:t>
                      </m:r>
                      <m:r>
                        <a:rPr lang="en-US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+1,   2</m:t>
                          </m:r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p>
                      </m:sSup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1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B6E868A-BC5F-8922-1C7D-C76AE385C7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9047" y="1283148"/>
                <a:ext cx="2236638" cy="2195153"/>
              </a:xfrm>
              <a:prstGeom prst="rect">
                <a:avLst/>
              </a:prstGeom>
              <a:blipFill>
                <a:blip r:embed="rId8"/>
                <a:stretch>
                  <a:fillRect l="-38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5012938-9108-4432-1B16-733EFADDE2F7}"/>
                  </a:ext>
                </a:extLst>
              </p:cNvPr>
              <p:cNvSpPr txBox="1"/>
              <p:nvPr/>
            </p:nvSpPr>
            <p:spPr>
              <a:xfrm>
                <a:off x="952690" y="5066197"/>
                <a:ext cx="4192686" cy="7929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𝑙𝑏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=0.1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=1/</m:t>
                    </m:r>
                    <m:rad>
                      <m:radPr>
                        <m:degHide m:val="on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rad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𝑙𝑏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𝑙𝑏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𝑅𝑒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den>
                        </m:f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𝑙𝑏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+0.5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𝑑𝑡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5012938-9108-4432-1B16-733EFADDE2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690" y="5066197"/>
                <a:ext cx="4192686" cy="792909"/>
              </a:xfrm>
              <a:prstGeom prst="rect">
                <a:avLst/>
              </a:prstGeom>
              <a:blipFill>
                <a:blip r:embed="rId9"/>
                <a:stretch>
                  <a:fillRect l="-291" t="-6923" b="-30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980FB0E-10C1-EAEB-26BD-A67CB49EB6CD}"/>
              </a:ext>
            </a:extLst>
          </p:cNvPr>
          <p:cNvCxnSpPr>
            <a:cxnSpLocks/>
          </p:cNvCxnSpPr>
          <p:nvPr/>
        </p:nvCxnSpPr>
        <p:spPr>
          <a:xfrm>
            <a:off x="1365952" y="1160899"/>
            <a:ext cx="3380323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7D5B1FB-220A-99FE-F0C5-B73D054F3C39}"/>
              </a:ext>
            </a:extLst>
          </p:cNvPr>
          <p:cNvSpPr txBox="1"/>
          <p:nvPr/>
        </p:nvSpPr>
        <p:spPr>
          <a:xfrm>
            <a:off x="2827525" y="804184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2N</a:t>
            </a:r>
            <a:endParaRPr lang="ko-KR" altLang="en-US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D9CFDF-8128-2F9A-55F1-4CAD4E9BD258}"/>
              </a:ext>
            </a:extLst>
          </p:cNvPr>
          <p:cNvSpPr/>
          <p:nvPr/>
        </p:nvSpPr>
        <p:spPr>
          <a:xfrm>
            <a:off x="1351791" y="1296919"/>
            <a:ext cx="3394484" cy="53485"/>
          </a:xfrm>
          <a:prstGeom prst="rect">
            <a:avLst/>
          </a:prstGeom>
          <a:solidFill>
            <a:srgbClr val="7F7F7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5C17F-1819-460D-2D39-B962EB00E1FC}"/>
              </a:ext>
            </a:extLst>
          </p:cNvPr>
          <p:cNvSpPr/>
          <p:nvPr/>
        </p:nvSpPr>
        <p:spPr>
          <a:xfrm rot="16200000">
            <a:off x="527987" y="2116309"/>
            <a:ext cx="1661254" cy="45719"/>
          </a:xfrm>
          <a:prstGeom prst="rect">
            <a:avLst/>
          </a:prstGeom>
          <a:solidFill>
            <a:srgbClr val="7F7F7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DD794D-7FAB-757D-711A-8D240A95D539}"/>
              </a:ext>
            </a:extLst>
          </p:cNvPr>
          <p:cNvSpPr/>
          <p:nvPr/>
        </p:nvSpPr>
        <p:spPr>
          <a:xfrm rot="16200000">
            <a:off x="3906480" y="2116310"/>
            <a:ext cx="1661254" cy="45719"/>
          </a:xfrm>
          <a:prstGeom prst="rect">
            <a:avLst/>
          </a:prstGeom>
          <a:solidFill>
            <a:srgbClr val="7F7F7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3C23485-0F0B-790D-BCD1-8FDF638F8607}"/>
              </a:ext>
            </a:extLst>
          </p:cNvPr>
          <p:cNvCxnSpPr>
            <a:cxnSpLocks/>
          </p:cNvCxnSpPr>
          <p:nvPr/>
        </p:nvCxnSpPr>
        <p:spPr>
          <a:xfrm flipV="1">
            <a:off x="4915521" y="1323661"/>
            <a:ext cx="0" cy="1772488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3B9F601-B09B-0145-FC65-81A796B47C75}"/>
              </a:ext>
            </a:extLst>
          </p:cNvPr>
          <p:cNvSpPr txBox="1"/>
          <p:nvPr/>
        </p:nvSpPr>
        <p:spPr>
          <a:xfrm>
            <a:off x="4930881" y="1979101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N</a:t>
            </a:r>
            <a:endParaRPr lang="ko-KR" altLang="en-US" i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9C0E4F6-D545-091B-0A2D-DACAC9A8F4F5}"/>
                  </a:ext>
                </a:extLst>
              </p:cNvPr>
              <p:cNvSpPr txBox="1"/>
              <p:nvPr/>
            </p:nvSpPr>
            <p:spPr>
              <a:xfrm>
                <a:off x="6447895" y="5420963"/>
                <a:ext cx="639598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panose="02040503050406030204" pitchFamily="18" charset="0"/>
                        </a:rPr>
                        <m:t>𝒘𝒂𝒍𝒍</m:t>
                      </m:r>
                    </m:oMath>
                  </m:oMathPara>
                </a14:m>
                <a:endParaRPr lang="en-US" sz="2000" b="1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9C0E4F6-D545-091B-0A2D-DACAC9A8F4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7895" y="5420963"/>
                <a:ext cx="639598" cy="307777"/>
              </a:xfrm>
              <a:prstGeom prst="rect">
                <a:avLst/>
              </a:prstGeom>
              <a:blipFill>
                <a:blip r:embed="rId10"/>
                <a:stretch>
                  <a:fillRect l="-7619" r="-7619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59F0F56-C44F-E08C-851B-8D7B85D80E84}"/>
                  </a:ext>
                </a:extLst>
              </p:cNvPr>
              <p:cNvSpPr txBox="1"/>
              <p:nvPr/>
            </p:nvSpPr>
            <p:spPr>
              <a:xfrm>
                <a:off x="6784422" y="3841303"/>
                <a:ext cx="753411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panose="02040503050406030204" pitchFamily="18" charset="0"/>
                        </a:rPr>
                        <m:t>𝒇𝒍𝒖𝒊𝒅</m:t>
                      </m:r>
                    </m:oMath>
                  </m:oMathPara>
                </a14:m>
                <a:endParaRPr lang="en-US" sz="2000" b="1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59F0F56-C44F-E08C-851B-8D7B85D80E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4422" y="3841303"/>
                <a:ext cx="753411" cy="307777"/>
              </a:xfrm>
              <a:prstGeom prst="rect">
                <a:avLst/>
              </a:prstGeom>
              <a:blipFill>
                <a:blip r:embed="rId11"/>
                <a:stretch>
                  <a:fillRect l="-9677" r="-10484" b="-372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1536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2852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Three Approaches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22" name="Picture 21" descr="Diagram&#10;&#10;Description automatically generated">
            <a:extLst>
              <a:ext uri="{FF2B5EF4-FFF2-40B4-BE49-F238E27FC236}">
                <a16:creationId xmlns:a16="http://schemas.microsoft.com/office/drawing/2014/main" id="{924C3B9D-65D9-D74B-7C5D-846EABD785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328" y="1579651"/>
            <a:ext cx="2808312" cy="1957559"/>
          </a:xfrm>
          <a:prstGeom prst="rect">
            <a:avLst/>
          </a:prstGeom>
        </p:spPr>
      </p:pic>
      <p:pic>
        <p:nvPicPr>
          <p:cNvPr id="24" name="Picture 23" descr="Diagram, engineering drawing&#10;&#10;Description automatically generated">
            <a:extLst>
              <a:ext uri="{FF2B5EF4-FFF2-40B4-BE49-F238E27FC236}">
                <a16:creationId xmlns:a16="http://schemas.microsoft.com/office/drawing/2014/main" id="{71DC86D3-9E81-421F-758D-CC8EDB40C2C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25" y="1592619"/>
            <a:ext cx="2808312" cy="195755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8997A6D-3F4B-6A48-CBEA-2AA41D1641CC}"/>
              </a:ext>
            </a:extLst>
          </p:cNvPr>
          <p:cNvSpPr/>
          <p:nvPr/>
        </p:nvSpPr>
        <p:spPr>
          <a:xfrm>
            <a:off x="3376356" y="1988840"/>
            <a:ext cx="952369" cy="108012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A187EAA-E50A-AA1E-C4A7-480EA27066B6}"/>
              </a:ext>
            </a:extLst>
          </p:cNvPr>
          <p:cNvSpPr/>
          <p:nvPr/>
        </p:nvSpPr>
        <p:spPr>
          <a:xfrm>
            <a:off x="4220193" y="2493504"/>
            <a:ext cx="603943" cy="108012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326ED5-FFE0-4075-F72F-EA9D2F4740AF}"/>
              </a:ext>
            </a:extLst>
          </p:cNvPr>
          <p:cNvSpPr/>
          <p:nvPr/>
        </p:nvSpPr>
        <p:spPr>
          <a:xfrm rot="16200000">
            <a:off x="3972748" y="2248212"/>
            <a:ext cx="603943" cy="108012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4B39F8D-D8BB-C13F-1A31-88ED08A5E41F}"/>
              </a:ext>
            </a:extLst>
          </p:cNvPr>
          <p:cNvSpPr/>
          <p:nvPr/>
        </p:nvSpPr>
        <p:spPr>
          <a:xfrm>
            <a:off x="4721279" y="2982952"/>
            <a:ext cx="603943" cy="108012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8696A8-A9D8-F2B0-ED57-8FEDD128ADA4}"/>
              </a:ext>
            </a:extLst>
          </p:cNvPr>
          <p:cNvSpPr/>
          <p:nvPr/>
        </p:nvSpPr>
        <p:spPr>
          <a:xfrm rot="16200000">
            <a:off x="4473834" y="2737660"/>
            <a:ext cx="603943" cy="108012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24976AB-B0AD-CFA6-7253-8D86661BCBAA}"/>
              </a:ext>
            </a:extLst>
          </p:cNvPr>
          <p:cNvSpPr/>
          <p:nvPr/>
        </p:nvSpPr>
        <p:spPr>
          <a:xfrm rot="16200000">
            <a:off x="5010852" y="3186637"/>
            <a:ext cx="520729" cy="108012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2A06A5-445F-E5AA-C706-E76409A1C17B}"/>
              </a:ext>
            </a:extLst>
          </p:cNvPr>
          <p:cNvSpPr/>
          <p:nvPr/>
        </p:nvSpPr>
        <p:spPr>
          <a:xfrm>
            <a:off x="598225" y="2251209"/>
            <a:ext cx="735210" cy="98981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B2E91-ED21-D614-AE73-F2BA8E6F99AF}"/>
              </a:ext>
            </a:extLst>
          </p:cNvPr>
          <p:cNvSpPr/>
          <p:nvPr/>
        </p:nvSpPr>
        <p:spPr>
          <a:xfrm rot="16200000">
            <a:off x="978566" y="2523729"/>
            <a:ext cx="601726" cy="108012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FCD462A-C392-879C-EA7D-CC744DDB9F89}"/>
              </a:ext>
            </a:extLst>
          </p:cNvPr>
          <p:cNvSpPr/>
          <p:nvPr/>
        </p:nvSpPr>
        <p:spPr>
          <a:xfrm>
            <a:off x="1216008" y="2765688"/>
            <a:ext cx="625403" cy="98981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2828FC8-ED7A-47D2-207A-F372080FA271}"/>
              </a:ext>
            </a:extLst>
          </p:cNvPr>
          <p:cNvSpPr/>
          <p:nvPr/>
        </p:nvSpPr>
        <p:spPr>
          <a:xfrm rot="16200000">
            <a:off x="1484008" y="3020722"/>
            <a:ext cx="601726" cy="108012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0CB50C-07D4-0FA8-C1B4-429202D7E087}"/>
              </a:ext>
            </a:extLst>
          </p:cNvPr>
          <p:cNvSpPr/>
          <p:nvPr/>
        </p:nvSpPr>
        <p:spPr>
          <a:xfrm>
            <a:off x="1721450" y="3262681"/>
            <a:ext cx="625403" cy="98981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CBD691F-779F-A098-880C-F245C636441D}"/>
              </a:ext>
            </a:extLst>
          </p:cNvPr>
          <p:cNvSpPr/>
          <p:nvPr/>
        </p:nvSpPr>
        <p:spPr>
          <a:xfrm rot="16200000">
            <a:off x="2147528" y="3354140"/>
            <a:ext cx="284064" cy="108012"/>
          </a:xfrm>
          <a:prstGeom prst="rect">
            <a:avLst/>
          </a:prstGeom>
          <a:solidFill>
            <a:srgbClr val="C0504D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9E403E-0883-B114-13DC-D86959F57EB8}"/>
              </a:ext>
            </a:extLst>
          </p:cNvPr>
          <p:cNvSpPr txBox="1"/>
          <p:nvPr/>
        </p:nvSpPr>
        <p:spPr>
          <a:xfrm>
            <a:off x="299576" y="3790437"/>
            <a:ext cx="2895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Staircase approximation </a:t>
            </a:r>
          </a:p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full-way bounce-back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200ACEC-6139-5FB4-D819-A7887C37167D}"/>
              </a:ext>
            </a:extLst>
          </p:cNvPr>
          <p:cNvSpPr txBox="1"/>
          <p:nvPr/>
        </p:nvSpPr>
        <p:spPr>
          <a:xfrm>
            <a:off x="3124328" y="3790437"/>
            <a:ext cx="2895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Staircase approximation </a:t>
            </a:r>
          </a:p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half-way bounce-back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5979EB69-840E-8B22-39CF-CFFE1FEE6B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7114" y="1496787"/>
            <a:ext cx="3314186" cy="220945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9047555C-4B95-AAD8-39D8-E7D9B0F66037}"/>
              </a:ext>
            </a:extLst>
          </p:cNvPr>
          <p:cNvSpPr txBox="1"/>
          <p:nvPr/>
        </p:nvSpPr>
        <p:spPr>
          <a:xfrm>
            <a:off x="6804248" y="3944325"/>
            <a:ext cx="16090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Interpolation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00D8235-B208-6F95-110F-7064C8127C71}"/>
              </a:ext>
            </a:extLst>
          </p:cNvPr>
          <p:cNvSpPr txBox="1"/>
          <p:nvPr/>
        </p:nvSpPr>
        <p:spPr>
          <a:xfrm>
            <a:off x="1331204" y="6309320"/>
            <a:ext cx="64091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Li, Q., Yu, Y., &amp; Luo, K. H. (2019). Implementation of contact angles in pseudopotential lattice Boltzmann simulations with curved boundaries. Physical Review E, 100(5), 053313.</a:t>
            </a:r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D4D44116-EDF0-2911-7198-039CD051A617}"/>
              </a:ext>
            </a:extLst>
          </p:cNvPr>
          <p:cNvSpPr/>
          <p:nvPr/>
        </p:nvSpPr>
        <p:spPr>
          <a:xfrm>
            <a:off x="479538" y="4959419"/>
            <a:ext cx="8280920" cy="330821"/>
          </a:xfrm>
          <a:prstGeom prst="rightArrow">
            <a:avLst>
              <a:gd name="adj1" fmla="val 36180"/>
              <a:gd name="adj2" fmla="val 66123"/>
            </a:avLst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F98424C-326E-F499-4B9A-31B6B5FA8544}"/>
              </a:ext>
            </a:extLst>
          </p:cNvPr>
          <p:cNvSpPr txBox="1"/>
          <p:nvPr/>
        </p:nvSpPr>
        <p:spPr>
          <a:xfrm>
            <a:off x="2988165" y="5338114"/>
            <a:ext cx="3308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Complexity &amp; Accuracy</a:t>
            </a:r>
            <a:endParaRPr lang="ko-KR" altLang="en-US" sz="24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1894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4856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Staircase Full-way Bounce-back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559C0BD-AC8D-C502-7A2E-646A53E31B0C}"/>
                  </a:ext>
                </a:extLst>
              </p:cNvPr>
              <p:cNvSpPr txBox="1"/>
              <p:nvPr/>
            </p:nvSpPr>
            <p:spPr>
              <a:xfrm>
                <a:off x="1065780" y="4622073"/>
                <a:ext cx="4615174" cy="13254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 </a:t>
                </a:r>
                <a:r>
                  <a:rPr 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for three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’s 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</a:t>
                </a:r>
                <a:r>
                  <a:rPr 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(e.g., 3,6,7 for south wall)</a:t>
                </a:r>
              </a:p>
              <a:p>
                <a:pPr>
                  <a:lnSpc>
                    <a:spcPct val="150000"/>
                  </a:lnSpc>
                </a:pPr>
                <a:endParaRPr lang="en-US" sz="20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559C0BD-AC8D-C502-7A2E-646A53E31B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5780" y="4622073"/>
                <a:ext cx="4615174" cy="1325491"/>
              </a:xfrm>
              <a:prstGeom prst="rect">
                <a:avLst/>
              </a:prstGeom>
              <a:blipFill>
                <a:blip r:embed="rId5"/>
                <a:stretch>
                  <a:fillRect l="-2642" r="-23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" name="Picture 22">
            <a:extLst>
              <a:ext uri="{FF2B5EF4-FFF2-40B4-BE49-F238E27FC236}">
                <a16:creationId xmlns:a16="http://schemas.microsoft.com/office/drawing/2014/main" id="{014B40F3-29B8-ED1C-F01C-3AFE1D7CA7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7795" y="852746"/>
            <a:ext cx="3674205" cy="2858891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B72FFFAF-FE26-AD35-C791-C5B9F03E4115}"/>
              </a:ext>
            </a:extLst>
          </p:cNvPr>
          <p:cNvSpPr/>
          <p:nvPr/>
        </p:nvSpPr>
        <p:spPr>
          <a:xfrm>
            <a:off x="2711135" y="2463655"/>
            <a:ext cx="108420" cy="10842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41FE75-94B7-DFD2-8D35-DA987C59B25F}"/>
              </a:ext>
            </a:extLst>
          </p:cNvPr>
          <p:cNvSpPr txBox="1"/>
          <p:nvPr/>
        </p:nvSpPr>
        <p:spPr>
          <a:xfrm>
            <a:off x="2859909" y="2358705"/>
            <a:ext cx="184346" cy="3619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i="1" dirty="0">
                <a:solidFill>
                  <a:srgbClr val="00B050"/>
                </a:solidFill>
              </a:rPr>
              <a:t>w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64A1899-1F7A-2F96-7558-D4C7F8CDA518}"/>
              </a:ext>
            </a:extLst>
          </p:cNvPr>
          <p:cNvCxnSpPr>
            <a:cxnSpLocks/>
          </p:cNvCxnSpPr>
          <p:nvPr/>
        </p:nvCxnSpPr>
        <p:spPr>
          <a:xfrm flipV="1">
            <a:off x="2757941" y="1780789"/>
            <a:ext cx="750539" cy="733553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A813A32-32D9-99AF-74CA-A8AA95782FFA}"/>
              </a:ext>
            </a:extLst>
          </p:cNvPr>
          <p:cNvCxnSpPr>
            <a:cxnSpLocks/>
          </p:cNvCxnSpPr>
          <p:nvPr/>
        </p:nvCxnSpPr>
        <p:spPr>
          <a:xfrm flipV="1">
            <a:off x="2752957" y="1755446"/>
            <a:ext cx="12388" cy="758896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2A2E7E0-751A-ED69-9814-463F7EF90016}"/>
              </a:ext>
            </a:extLst>
          </p:cNvPr>
          <p:cNvCxnSpPr>
            <a:cxnSpLocks/>
          </p:cNvCxnSpPr>
          <p:nvPr/>
        </p:nvCxnSpPr>
        <p:spPr>
          <a:xfrm flipH="1" flipV="1">
            <a:off x="2048943" y="1782034"/>
            <a:ext cx="716402" cy="74991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6016B445-DAC3-68E0-B577-4924BABEBE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7536" y="852746"/>
            <a:ext cx="3674205" cy="2858891"/>
          </a:xfrm>
          <a:prstGeom prst="rect">
            <a:avLst/>
          </a:prstGeom>
        </p:spPr>
      </p:pic>
      <p:sp>
        <p:nvSpPr>
          <p:cNvPr id="43" name="Oval 42">
            <a:extLst>
              <a:ext uri="{FF2B5EF4-FFF2-40B4-BE49-F238E27FC236}">
                <a16:creationId xmlns:a16="http://schemas.microsoft.com/office/drawing/2014/main" id="{F1B86897-3F8F-8CD0-8DAB-42FB224F9D22}"/>
              </a:ext>
            </a:extLst>
          </p:cNvPr>
          <p:cNvSpPr/>
          <p:nvPr/>
        </p:nvSpPr>
        <p:spPr>
          <a:xfrm>
            <a:off x="6560876" y="2463655"/>
            <a:ext cx="108420" cy="10842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046DC0-FA13-0549-837C-DB2FB0A19738}"/>
              </a:ext>
            </a:extLst>
          </p:cNvPr>
          <p:cNvSpPr txBox="1"/>
          <p:nvPr/>
        </p:nvSpPr>
        <p:spPr>
          <a:xfrm>
            <a:off x="6505541" y="2052233"/>
            <a:ext cx="184346" cy="3619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i="1" dirty="0">
                <a:solidFill>
                  <a:srgbClr val="00B050"/>
                </a:solidFill>
              </a:rPr>
              <a:t>w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7FE7D81-5D9C-041F-8E21-DB725204736C}"/>
              </a:ext>
            </a:extLst>
          </p:cNvPr>
          <p:cNvCxnSpPr>
            <a:cxnSpLocks/>
          </p:cNvCxnSpPr>
          <p:nvPr/>
        </p:nvCxnSpPr>
        <p:spPr>
          <a:xfrm flipV="1">
            <a:off x="6607682" y="1780789"/>
            <a:ext cx="750539" cy="733553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E8CDF22-7470-E3F4-7FDC-91C3519CD1F1}"/>
              </a:ext>
            </a:extLst>
          </p:cNvPr>
          <p:cNvCxnSpPr>
            <a:cxnSpLocks/>
          </p:cNvCxnSpPr>
          <p:nvPr/>
        </p:nvCxnSpPr>
        <p:spPr>
          <a:xfrm flipV="1">
            <a:off x="6602698" y="2510553"/>
            <a:ext cx="750539" cy="378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D1D216D-469D-7480-B484-228A3F14AB18}"/>
              </a:ext>
            </a:extLst>
          </p:cNvPr>
          <p:cNvCxnSpPr>
            <a:cxnSpLocks/>
          </p:cNvCxnSpPr>
          <p:nvPr/>
        </p:nvCxnSpPr>
        <p:spPr>
          <a:xfrm>
            <a:off x="6621826" y="2501617"/>
            <a:ext cx="737787" cy="772295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7872AEE-6442-D7DA-5B85-648087C5411B}"/>
              </a:ext>
            </a:extLst>
          </p:cNvPr>
          <p:cNvCxnSpPr>
            <a:cxnSpLocks/>
          </p:cNvCxnSpPr>
          <p:nvPr/>
        </p:nvCxnSpPr>
        <p:spPr>
          <a:xfrm flipH="1">
            <a:off x="2100051" y="2528864"/>
            <a:ext cx="676499" cy="661189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131E1F3-233F-87C8-3DFE-8F24F3B61EA8}"/>
              </a:ext>
            </a:extLst>
          </p:cNvPr>
          <p:cNvCxnSpPr>
            <a:cxnSpLocks/>
          </p:cNvCxnSpPr>
          <p:nvPr/>
        </p:nvCxnSpPr>
        <p:spPr>
          <a:xfrm flipH="1">
            <a:off x="2759123" y="2528864"/>
            <a:ext cx="12443" cy="762258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B438CE5-AA0F-D453-7C4F-C145FFA81905}"/>
              </a:ext>
            </a:extLst>
          </p:cNvPr>
          <p:cNvCxnSpPr>
            <a:cxnSpLocks/>
          </p:cNvCxnSpPr>
          <p:nvPr/>
        </p:nvCxnSpPr>
        <p:spPr>
          <a:xfrm>
            <a:off x="2783954" y="2546466"/>
            <a:ext cx="614830" cy="643587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A742DE0D-65F9-760C-8A68-D5A54FBBB7B2}"/>
              </a:ext>
            </a:extLst>
          </p:cNvPr>
          <p:cNvCxnSpPr>
            <a:cxnSpLocks/>
          </p:cNvCxnSpPr>
          <p:nvPr/>
        </p:nvCxnSpPr>
        <p:spPr>
          <a:xfrm flipH="1">
            <a:off x="5932256" y="2513883"/>
            <a:ext cx="670442" cy="655269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E0BF5DED-03AC-389F-769B-1255E5880D75}"/>
              </a:ext>
            </a:extLst>
          </p:cNvPr>
          <p:cNvCxnSpPr>
            <a:cxnSpLocks/>
          </p:cNvCxnSpPr>
          <p:nvPr/>
        </p:nvCxnSpPr>
        <p:spPr>
          <a:xfrm flipH="1">
            <a:off x="5876935" y="2513883"/>
            <a:ext cx="720779" cy="0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9FE4F99-6E63-F636-8CFD-82064AE6D251}"/>
              </a:ext>
            </a:extLst>
          </p:cNvPr>
          <p:cNvCxnSpPr>
            <a:cxnSpLocks/>
          </p:cNvCxnSpPr>
          <p:nvPr/>
        </p:nvCxnSpPr>
        <p:spPr>
          <a:xfrm flipH="1" flipV="1">
            <a:off x="5971762" y="1825906"/>
            <a:ext cx="645080" cy="675252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89ADA838-4785-D54B-FABF-E30920DB3F02}"/>
                  </a:ext>
                </a:extLst>
              </p:cNvPr>
              <p:cNvSpPr txBox="1"/>
              <p:nvPr/>
            </p:nvSpPr>
            <p:spPr>
              <a:xfrm>
                <a:off x="3199987" y="2015231"/>
                <a:ext cx="29386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acc>
                            <m:accPr>
                              <m:chr m:val="̅"/>
                              <m:ctrlPr>
                                <a:rPr lang="en-US" sz="1600" b="1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600" b="1" i="1" dirty="0" smtClean="0">
                                  <a:latin typeface="Cambria Math" panose="02040503050406030204" pitchFamily="18" charset="0"/>
                                </a:rPr>
                                <m:t>𝜶</m:t>
                              </m:r>
                            </m:e>
                          </m:acc>
                        </m:sub>
                      </m:sSub>
                    </m:oMath>
                  </m:oMathPara>
                </a14:m>
                <a:endParaRPr lang="en-US" sz="1600" b="1" dirty="0"/>
              </a:p>
            </p:txBody>
          </p:sp>
        </mc:Choice>
        <mc:Fallback xmlns="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89ADA838-4785-D54B-FABF-E30920DB3F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9987" y="2015231"/>
                <a:ext cx="293862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9687F75-E587-AB23-E78D-9BBFC45FC01F}"/>
              </a:ext>
            </a:extLst>
          </p:cNvPr>
          <p:cNvCxnSpPr>
            <a:cxnSpLocks/>
          </p:cNvCxnSpPr>
          <p:nvPr/>
        </p:nvCxnSpPr>
        <p:spPr>
          <a:xfrm flipV="1">
            <a:off x="3108933" y="1962899"/>
            <a:ext cx="334995" cy="312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7527A949-7A74-9077-593D-7CFD529E94FE}"/>
                  </a:ext>
                </a:extLst>
              </p:cNvPr>
              <p:cNvSpPr txBox="1"/>
              <p:nvPr/>
            </p:nvSpPr>
            <p:spPr>
              <a:xfrm>
                <a:off x="2392074" y="2845090"/>
                <a:ext cx="29386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𝜶</m:t>
                          </m:r>
                        </m:sub>
                      </m:sSub>
                    </m:oMath>
                  </m:oMathPara>
                </a14:m>
                <a:endParaRPr lang="en-US" sz="1600" b="1" dirty="0"/>
              </a:p>
            </p:txBody>
          </p:sp>
        </mc:Choice>
        <mc:Fallback xmlns="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7527A949-7A74-9077-593D-7CFD529E94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2074" y="2845090"/>
                <a:ext cx="293862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7CAEE2EB-804D-F982-4FEF-583D0BF33AA5}"/>
              </a:ext>
            </a:extLst>
          </p:cNvPr>
          <p:cNvCxnSpPr>
            <a:cxnSpLocks/>
          </p:cNvCxnSpPr>
          <p:nvPr/>
        </p:nvCxnSpPr>
        <p:spPr>
          <a:xfrm flipH="1">
            <a:off x="2273422" y="2841517"/>
            <a:ext cx="312331" cy="2911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36EB8255-596C-287B-0894-FC0110880736}"/>
                  </a:ext>
                </a:extLst>
              </p:cNvPr>
              <p:cNvSpPr txBox="1"/>
              <p:nvPr/>
            </p:nvSpPr>
            <p:spPr>
              <a:xfrm>
                <a:off x="7038248" y="2018248"/>
                <a:ext cx="29386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acc>
                            <m:accPr>
                              <m:chr m:val="̅"/>
                              <m:ctrlPr>
                                <a:rPr lang="en-US" sz="1600" b="1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600" b="1" i="1" dirty="0" smtClean="0">
                                  <a:latin typeface="Cambria Math" panose="02040503050406030204" pitchFamily="18" charset="0"/>
                                </a:rPr>
                                <m:t>𝜶</m:t>
                              </m:r>
                            </m:e>
                          </m:acc>
                        </m:sub>
                      </m:sSub>
                    </m:oMath>
                  </m:oMathPara>
                </a14:m>
                <a:endParaRPr lang="en-US" sz="1600" b="1" dirty="0"/>
              </a:p>
            </p:txBody>
          </p:sp>
        </mc:Choice>
        <mc:Fallback xmlns="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36EB8255-596C-287B-0894-FC01108807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8248" y="2018248"/>
                <a:ext cx="293862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1AC4CBDB-1C9F-EAD9-3098-A5E35D9C997F}"/>
              </a:ext>
            </a:extLst>
          </p:cNvPr>
          <p:cNvCxnSpPr>
            <a:cxnSpLocks/>
          </p:cNvCxnSpPr>
          <p:nvPr/>
        </p:nvCxnSpPr>
        <p:spPr>
          <a:xfrm flipV="1">
            <a:off x="6947194" y="1965916"/>
            <a:ext cx="334995" cy="312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6CD61E80-A8AE-3914-AFB4-5DFE9486ADA5}"/>
                  </a:ext>
                </a:extLst>
              </p:cNvPr>
              <p:cNvSpPr txBox="1"/>
              <p:nvPr/>
            </p:nvSpPr>
            <p:spPr>
              <a:xfrm>
                <a:off x="6219398" y="2821687"/>
                <a:ext cx="29386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𝜶</m:t>
                          </m:r>
                        </m:sub>
                      </m:sSub>
                    </m:oMath>
                  </m:oMathPara>
                </a14:m>
                <a:endParaRPr lang="en-US" sz="1600" b="1" dirty="0"/>
              </a:p>
            </p:txBody>
          </p:sp>
        </mc:Choice>
        <mc:Fallback xmlns="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6CD61E80-A8AE-3914-AFB4-5DFE9486AD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9398" y="2821687"/>
                <a:ext cx="293862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8F2BAA32-07AF-0786-BB93-B8E36F2F7967}"/>
              </a:ext>
            </a:extLst>
          </p:cNvPr>
          <p:cNvCxnSpPr>
            <a:cxnSpLocks/>
          </p:cNvCxnSpPr>
          <p:nvPr/>
        </p:nvCxnSpPr>
        <p:spPr>
          <a:xfrm flipH="1">
            <a:off x="6100746" y="2818114"/>
            <a:ext cx="312331" cy="2911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86CD94AF-20CB-2FDB-9AF4-AE606074A4DB}"/>
                  </a:ext>
                </a:extLst>
              </p:cNvPr>
              <p:cNvSpPr txBox="1"/>
              <p:nvPr/>
            </p:nvSpPr>
            <p:spPr>
              <a:xfrm>
                <a:off x="1101498" y="3619892"/>
                <a:ext cx="2611292" cy="7792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 </a:t>
                </a:r>
                <a:r>
                  <a:rPr lang="en-US" dirty="0">
                    <a:latin typeface="Cambria Math" panose="02040503050406030204" pitchFamily="18" charset="0"/>
                  </a:rPr>
                  <a:t>direction towards </a:t>
                </a:r>
                <a:r>
                  <a:rPr lang="en-US" b="1" dirty="0">
                    <a:latin typeface="Cambria Math" panose="02040503050406030204" pitchFamily="18" charset="0"/>
                  </a:rPr>
                  <a:t>solid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Cambria Math" panose="02040503050406030204" pitchFamily="18" charset="0"/>
                  </a:rPr>
                  <a:t>direction towards </a:t>
                </a:r>
                <a:r>
                  <a:rPr lang="en-US" b="1" dirty="0">
                    <a:latin typeface="Cambria Math" panose="02040503050406030204" pitchFamily="18" charset="0"/>
                  </a:rPr>
                  <a:t>fluid</a:t>
                </a:r>
                <a:endParaRPr lang="en-US" b="1" dirty="0"/>
              </a:p>
            </p:txBody>
          </p:sp>
        </mc:Choice>
        <mc:Fallback xmlns="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86CD94AF-20CB-2FDB-9AF4-AE606074A4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1498" y="3619892"/>
                <a:ext cx="2611292" cy="779252"/>
              </a:xfrm>
              <a:prstGeom prst="rect">
                <a:avLst/>
              </a:prstGeom>
              <a:blipFill>
                <a:blip r:embed="rId11"/>
                <a:stretch>
                  <a:fillRect l="-2336" r="-5140" b="-164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8" name="Picture 4" descr="Double MRT Thermal Lattice Boltzmann Method for Simulating Natural  Convection of Low Prandtl Number Fluids">
            <a:extLst>
              <a:ext uri="{FF2B5EF4-FFF2-40B4-BE49-F238E27FC236}">
                <a16:creationId xmlns:a16="http://schemas.microsoft.com/office/drawing/2014/main" id="{0110B352-1A46-3014-8BEB-8F2F1ABCB8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6626" y="3783487"/>
            <a:ext cx="2477782" cy="225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2954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49049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Staircase Half-way Bounce-back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C2337E-23E0-D797-4136-F70E39C716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4116" y="1153938"/>
            <a:ext cx="3776230" cy="288462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A18B4C4-CCFA-0E22-DF17-990943910B7C}"/>
              </a:ext>
            </a:extLst>
          </p:cNvPr>
          <p:cNvSpPr/>
          <p:nvPr/>
        </p:nvSpPr>
        <p:spPr>
          <a:xfrm>
            <a:off x="4043414" y="3520596"/>
            <a:ext cx="108420" cy="10842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8FA608-AA5E-8DF7-E494-7367C98CDCB4}"/>
              </a:ext>
            </a:extLst>
          </p:cNvPr>
          <p:cNvSpPr txBox="1"/>
          <p:nvPr/>
        </p:nvSpPr>
        <p:spPr>
          <a:xfrm>
            <a:off x="4151834" y="3429000"/>
            <a:ext cx="144270" cy="3619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i="1" dirty="0">
                <a:solidFill>
                  <a:srgbClr val="C00000"/>
                </a:solidFill>
              </a:rPr>
              <a:t>b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F6361CB-82E7-595D-9E57-B6AE1C815697}"/>
              </a:ext>
            </a:extLst>
          </p:cNvPr>
          <p:cNvCxnSpPr>
            <a:cxnSpLocks/>
          </p:cNvCxnSpPr>
          <p:nvPr/>
        </p:nvCxnSpPr>
        <p:spPr>
          <a:xfrm flipV="1">
            <a:off x="4845700" y="2127214"/>
            <a:ext cx="750539" cy="733553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FD884B2-5CBA-DF85-687C-458F43764844}"/>
              </a:ext>
            </a:extLst>
          </p:cNvPr>
          <p:cNvCxnSpPr>
            <a:cxnSpLocks/>
          </p:cNvCxnSpPr>
          <p:nvPr/>
        </p:nvCxnSpPr>
        <p:spPr>
          <a:xfrm flipH="1">
            <a:off x="3432767" y="3574580"/>
            <a:ext cx="676499" cy="661189"/>
          </a:xfrm>
          <a:prstGeom prst="straightConnector1">
            <a:avLst/>
          </a:prstGeom>
          <a:ln w="38100">
            <a:solidFill>
              <a:srgbClr val="C0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4989B0D7-772B-C309-95E1-81BBD412DD84}"/>
              </a:ext>
            </a:extLst>
          </p:cNvPr>
          <p:cNvSpPr/>
          <p:nvPr/>
        </p:nvSpPr>
        <p:spPr>
          <a:xfrm>
            <a:off x="4804034" y="2791662"/>
            <a:ext cx="108420" cy="10842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E0C7D10-B4EA-AF38-57AE-D9B9C8CEE8B0}"/>
              </a:ext>
            </a:extLst>
          </p:cNvPr>
          <p:cNvSpPr/>
          <p:nvPr/>
        </p:nvSpPr>
        <p:spPr>
          <a:xfrm>
            <a:off x="4047224" y="2792460"/>
            <a:ext cx="108420" cy="10842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BF966DB-6C49-3299-FB01-1962AB59CF8B}"/>
              </a:ext>
            </a:extLst>
          </p:cNvPr>
          <p:cNvCxnSpPr>
            <a:cxnSpLocks/>
          </p:cNvCxnSpPr>
          <p:nvPr/>
        </p:nvCxnSpPr>
        <p:spPr>
          <a:xfrm flipH="1">
            <a:off x="3350148" y="2865128"/>
            <a:ext cx="756832" cy="0"/>
          </a:xfrm>
          <a:prstGeom prst="straightConnector1">
            <a:avLst/>
          </a:prstGeom>
          <a:ln w="38100">
            <a:solidFill>
              <a:srgbClr val="C0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7C8DC41-1283-4EFD-F2F7-6AAA9C7352B0}"/>
              </a:ext>
            </a:extLst>
          </p:cNvPr>
          <p:cNvSpPr/>
          <p:nvPr/>
        </p:nvSpPr>
        <p:spPr>
          <a:xfrm>
            <a:off x="4800246" y="3531483"/>
            <a:ext cx="108420" cy="10842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7BA20BE-938B-ECC2-87D9-BF72F0E5B624}"/>
              </a:ext>
            </a:extLst>
          </p:cNvPr>
          <p:cNvCxnSpPr>
            <a:cxnSpLocks/>
          </p:cNvCxnSpPr>
          <p:nvPr/>
        </p:nvCxnSpPr>
        <p:spPr>
          <a:xfrm>
            <a:off x="4866098" y="3585467"/>
            <a:ext cx="0" cy="650302"/>
          </a:xfrm>
          <a:prstGeom prst="straightConnector1">
            <a:avLst/>
          </a:prstGeom>
          <a:ln w="38100">
            <a:solidFill>
              <a:srgbClr val="C0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500F6E1-AC7F-4E77-C49D-9BB94BB508FC}"/>
              </a:ext>
            </a:extLst>
          </p:cNvPr>
          <p:cNvSpPr txBox="1"/>
          <p:nvPr/>
        </p:nvSpPr>
        <p:spPr>
          <a:xfrm>
            <a:off x="4908666" y="2744261"/>
            <a:ext cx="86562" cy="3619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i="1" dirty="0">
                <a:solidFill>
                  <a:srgbClr val="0070C0"/>
                </a:solidFill>
              </a:rPr>
              <a:t>f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AEFC76-DA7E-2C99-97AC-CD21E437AE8D}"/>
              </a:ext>
            </a:extLst>
          </p:cNvPr>
          <p:cNvCxnSpPr>
            <a:cxnSpLocks/>
          </p:cNvCxnSpPr>
          <p:nvPr/>
        </p:nvCxnSpPr>
        <p:spPr>
          <a:xfrm flipV="1">
            <a:off x="4861841" y="2092662"/>
            <a:ext cx="4257" cy="76810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ED4ECB6-87AC-545F-54B2-52B159C1BB01}"/>
              </a:ext>
            </a:extLst>
          </p:cNvPr>
          <p:cNvCxnSpPr>
            <a:cxnSpLocks/>
          </p:cNvCxnSpPr>
          <p:nvPr/>
        </p:nvCxnSpPr>
        <p:spPr>
          <a:xfrm>
            <a:off x="4857584" y="2845872"/>
            <a:ext cx="771102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A150EB1F-6233-92FB-DB3C-3770FBB886D3}"/>
                  </a:ext>
                </a:extLst>
              </p:cNvPr>
              <p:cNvSpPr txBox="1"/>
              <p:nvPr/>
            </p:nvSpPr>
            <p:spPr>
              <a:xfrm>
                <a:off x="5269799" y="2382562"/>
                <a:ext cx="29386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acc>
                            <m:accPr>
                              <m:chr m:val="̅"/>
                              <m:ctrlPr>
                                <a:rPr lang="en-US" sz="1600" b="1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600" b="1" i="1" dirty="0" smtClean="0">
                                  <a:latin typeface="Cambria Math" panose="02040503050406030204" pitchFamily="18" charset="0"/>
                                </a:rPr>
                                <m:t>𝜶</m:t>
                              </m:r>
                            </m:e>
                          </m:acc>
                        </m:sub>
                      </m:sSub>
                    </m:oMath>
                  </m:oMathPara>
                </a14:m>
                <a:endParaRPr lang="en-US" sz="1600" b="1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A150EB1F-6233-92FB-DB3C-3770FBB886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9799" y="2382562"/>
                <a:ext cx="293862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6E968DE-9013-540A-6120-6395EDFAC9ED}"/>
              </a:ext>
            </a:extLst>
          </p:cNvPr>
          <p:cNvCxnSpPr>
            <a:cxnSpLocks/>
          </p:cNvCxnSpPr>
          <p:nvPr/>
        </p:nvCxnSpPr>
        <p:spPr>
          <a:xfrm flipV="1">
            <a:off x="5178745" y="2330230"/>
            <a:ext cx="334995" cy="312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311B33C-9E13-F818-1DB3-788851CA550F}"/>
                  </a:ext>
                </a:extLst>
              </p:cNvPr>
              <p:cNvSpPr txBox="1"/>
              <p:nvPr/>
            </p:nvSpPr>
            <p:spPr>
              <a:xfrm>
                <a:off x="3794717" y="3828606"/>
                <a:ext cx="29386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𝜶</m:t>
                          </m:r>
                        </m:sub>
                      </m:sSub>
                    </m:oMath>
                  </m:oMathPara>
                </a14:m>
                <a:endParaRPr lang="en-US" sz="1600" b="1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311B33C-9E13-F818-1DB3-788851CA55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4717" y="3828606"/>
                <a:ext cx="293862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D78C1F9-BD75-5646-12F0-BC2D8AC98304}"/>
              </a:ext>
            </a:extLst>
          </p:cNvPr>
          <p:cNvCxnSpPr>
            <a:cxnSpLocks/>
          </p:cNvCxnSpPr>
          <p:nvPr/>
        </p:nvCxnSpPr>
        <p:spPr>
          <a:xfrm flipH="1">
            <a:off x="3676065" y="3825033"/>
            <a:ext cx="312331" cy="2911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1EA13091-135E-104F-53A7-D2AB8FB144C1}"/>
                  </a:ext>
                </a:extLst>
              </p:cNvPr>
              <p:cNvSpPr txBox="1"/>
              <p:nvPr/>
            </p:nvSpPr>
            <p:spPr>
              <a:xfrm>
                <a:off x="6084168" y="3069405"/>
                <a:ext cx="2611292" cy="7792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 </a:t>
                </a:r>
                <a:r>
                  <a:rPr lang="en-US" dirty="0">
                    <a:latin typeface="Cambria Math" panose="02040503050406030204" pitchFamily="18" charset="0"/>
                  </a:rPr>
                  <a:t>direction towards </a:t>
                </a:r>
                <a:r>
                  <a:rPr lang="en-US" b="1" dirty="0">
                    <a:latin typeface="Cambria Math" panose="02040503050406030204" pitchFamily="18" charset="0"/>
                  </a:rPr>
                  <a:t>solid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Cambria Math" panose="02040503050406030204" pitchFamily="18" charset="0"/>
                  </a:rPr>
                  <a:t>direction towards </a:t>
                </a:r>
                <a:r>
                  <a:rPr lang="en-US" b="1" dirty="0">
                    <a:latin typeface="Cambria Math" panose="02040503050406030204" pitchFamily="18" charset="0"/>
                  </a:rPr>
                  <a:t>fluid</a:t>
                </a:r>
                <a:endParaRPr lang="en-US" b="1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1EA13091-135E-104F-53A7-D2AB8FB144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168" y="3069405"/>
                <a:ext cx="2611292" cy="779252"/>
              </a:xfrm>
              <a:prstGeom prst="rect">
                <a:avLst/>
              </a:prstGeom>
              <a:blipFill>
                <a:blip r:embed="rId8"/>
                <a:stretch>
                  <a:fillRect l="-2336" r="-5374" b="-173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48E5D46-3BD5-D006-AFD9-704CE5950E30}"/>
                  </a:ext>
                </a:extLst>
              </p:cNvPr>
              <p:cNvSpPr txBox="1"/>
              <p:nvPr/>
            </p:nvSpPr>
            <p:spPr>
              <a:xfrm>
                <a:off x="1115616" y="4486963"/>
                <a:ext cx="5976664" cy="98757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sub>
                        </m:sSub>
                        <m:r>
                          <a:rPr lang="en-US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18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r>
                  <a:rPr lang="en-US" sz="18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   </a:t>
                </a:r>
              </a:p>
              <a:p>
                <a:r>
                  <a:rPr lang="en-US" sz="1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 </a:t>
                </a: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 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18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 2, 3… 9  </a:t>
                </a:r>
                <a:r>
                  <a:rPr lang="en-US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s.t.</a:t>
                </a:r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n-US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r>
                      <a:rPr lang="en-US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18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1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is solid node </a:t>
                </a:r>
                <a:endParaRPr lang="en-US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48E5D46-3BD5-D006-AFD9-704CE5950E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4486963"/>
                <a:ext cx="5976664" cy="987578"/>
              </a:xfrm>
              <a:prstGeom prst="rect">
                <a:avLst/>
              </a:prstGeom>
              <a:blipFill>
                <a:blip r:embed="rId9"/>
                <a:stretch>
                  <a:fillRect l="-306" t="-1852" b="-61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" name="Picture 4" descr="Double MRT Thermal Lattice Boltzmann Method for Simulating Natural  Convection of Low Prandtl Number Fluids">
            <a:extLst>
              <a:ext uri="{FF2B5EF4-FFF2-40B4-BE49-F238E27FC236}">
                <a16:creationId xmlns:a16="http://schemas.microsoft.com/office/drawing/2014/main" id="{02E9734E-AA7F-9CC8-D737-E8AB822A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7853" y="4364726"/>
            <a:ext cx="2294627" cy="208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0742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F8BC14A-B721-DA58-9D3A-03F1070C7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37" t="23352" b="23414"/>
          <a:stretch/>
        </p:blipFill>
        <p:spPr bwMode="auto">
          <a:xfrm>
            <a:off x="0" y="0"/>
            <a:ext cx="491552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7624" y="297651"/>
            <a:ext cx="66372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Interpolation Methods for Curved Boundary</a:t>
            </a:r>
            <a:endParaRPr lang="ko-KR" altLang="en-US" sz="2400" b="1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C2871E-BC7C-E9C0-EAA3-444578319A50}"/>
              </a:ext>
            </a:extLst>
          </p:cNvPr>
          <p:cNvSpPr txBox="1"/>
          <p:nvPr/>
        </p:nvSpPr>
        <p:spPr>
          <a:xfrm>
            <a:off x="2247963" y="3742796"/>
            <a:ext cx="533511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Filippova and </a:t>
            </a:r>
            <a:r>
              <a:rPr lang="en-US" altLang="ko-KR" sz="2000" dirty="0" err="1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Hanel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(1998) 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rial" panose="020B0604020202020204" pitchFamily="34" charset="0"/>
                <a:ea typeface="a옛날목욕탕B" pitchFamily="18" charset="-127"/>
                <a:cs typeface="Arial" panose="020B0604020202020204" pitchFamily="34" charset="0"/>
              </a:rPr>
              <a:t>→ 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Mei </a:t>
            </a:r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et al.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(1999) </a:t>
            </a:r>
          </a:p>
          <a:p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  <a:cs typeface="Arial" panose="020B0604020202020204" pitchFamily="34" charset="0"/>
            </a:endParaRPr>
          </a:p>
          <a:p>
            <a:endParaRPr lang="en-US" altLang="ko-KR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  <a:cs typeface="Arial" panose="020B0604020202020204" pitchFamily="34" charset="0"/>
            </a:endParaRPr>
          </a:p>
          <a:p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rial" panose="020B0604020202020204" pitchFamily="34" charset="0"/>
                <a:ea typeface="a옛날목욕탕B" pitchFamily="18" charset="-127"/>
                <a:cs typeface="Arial" panose="020B0604020202020204" pitchFamily="34" charset="0"/>
              </a:rPr>
              <a:t>→ </a:t>
            </a:r>
            <a:r>
              <a:rPr lang="en-US" altLang="ko-KR" sz="2000" dirty="0" err="1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Bouzidi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</a:t>
            </a:r>
            <a:r>
              <a:rPr lang="en-US" altLang="ko-KR" sz="2000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et al.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(2001) 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rial" panose="020B0604020202020204" pitchFamily="34" charset="0"/>
                <a:ea typeface="a옛날목욕탕B" pitchFamily="18" charset="-127"/>
                <a:cs typeface="Arial" panose="020B0604020202020204" pitchFamily="34" charset="0"/>
              </a:rPr>
              <a:t>→ </a:t>
            </a:r>
            <a:r>
              <a:rPr lang="en-US" altLang="ko-KR" sz="20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Yu </a:t>
            </a:r>
            <a:r>
              <a:rPr lang="en-US" altLang="ko-KR" sz="2000" b="1" i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et al.</a:t>
            </a:r>
            <a:r>
              <a:rPr lang="en-US" altLang="ko-KR" sz="2000" b="1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(2003)</a:t>
            </a:r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 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2585D5-8AAA-98F4-E91E-823DDCEE1173}"/>
              </a:ext>
            </a:extLst>
          </p:cNvPr>
          <p:cNvSpPr txBox="1"/>
          <p:nvPr/>
        </p:nvSpPr>
        <p:spPr>
          <a:xfrm>
            <a:off x="5662592" y="5053247"/>
            <a:ext cx="7168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1146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D33008-94A3-39EB-E4F3-7F5E5CD26F2E}"/>
              </a:ext>
            </a:extLst>
          </p:cNvPr>
          <p:cNvSpPr txBox="1"/>
          <p:nvPr/>
        </p:nvSpPr>
        <p:spPr>
          <a:xfrm>
            <a:off x="1187624" y="5634588"/>
            <a:ext cx="7632848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Filippova, O., &amp;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Hänel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D. (1998). Grid refinement for lattice-BGK models.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computational Physics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147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(1), 219-228.</a:t>
            </a:r>
          </a:p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Mei, R., Luo, L. S., &amp;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Shyy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W. (1999). An accurate curved boundary treatment in the lattice Boltzmann method.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computational physics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155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(2), 307-330.</a:t>
            </a:r>
          </a:p>
          <a:p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Bouzidi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 H.,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Firdaouss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M., &amp;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Lallemand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P. (2001). Momentum transfer of a Boltzmann-lattice fluid with boundaries.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Physics of fluids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13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(11), 3452-3459.</a:t>
            </a:r>
          </a:p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Yu, D., Mei, R., Luo, L. S., &amp;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Shyy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W. (2003). Viscous flow computations with the method of lattice Boltzmann equation.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Progress in Aerospace sciences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39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(5), 329-367.</a:t>
            </a:r>
            <a:endParaRPr lang="ko-KR" altLang="en-US" sz="105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057EEA-9791-66DC-B689-52FDE5213D4E}"/>
              </a:ext>
            </a:extLst>
          </p:cNvPr>
          <p:cNvSpPr txBox="1"/>
          <p:nvPr/>
        </p:nvSpPr>
        <p:spPr>
          <a:xfrm>
            <a:off x="2973116" y="5053247"/>
            <a:ext cx="7168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1320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E0DBAE-A0CF-4557-DD56-A27C1A3E7342}"/>
              </a:ext>
            </a:extLst>
          </p:cNvPr>
          <p:cNvSpPr txBox="1"/>
          <p:nvPr/>
        </p:nvSpPr>
        <p:spPr>
          <a:xfrm>
            <a:off x="5838992" y="4103448"/>
            <a:ext cx="583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783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F676F1-A7EE-F01F-6095-D5FE424199F3}"/>
              </a:ext>
            </a:extLst>
          </p:cNvPr>
          <p:cNvSpPr txBox="1"/>
          <p:nvPr/>
        </p:nvSpPr>
        <p:spPr>
          <a:xfrm>
            <a:off x="1518512" y="4103448"/>
            <a:ext cx="24304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alpha val="99000"/>
                  </a:schemeClr>
                </a:solidFill>
                <a:latin typeface="Amasis MT Pro" panose="02040504050005020304" pitchFamily="18" charset="0"/>
                <a:ea typeface="a옛날목욕탕B" pitchFamily="18" charset="-127"/>
              </a:rPr>
              <a:t>citations: 	846</a:t>
            </a:r>
            <a:endParaRPr lang="ko-KR" altLang="en-US" sz="2000" dirty="0">
              <a:solidFill>
                <a:schemeClr val="tx1">
                  <a:alpha val="99000"/>
                </a:schemeClr>
              </a:solidFill>
              <a:latin typeface="Amasis MT Pro" panose="02040504050005020304" pitchFamily="18" charset="0"/>
              <a:ea typeface="a옛날목욕탕B" pitchFamily="18" charset="-12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F756ED-4173-FA03-B614-5AF74F6678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4038"/>
          <a:stretch/>
        </p:blipFill>
        <p:spPr>
          <a:xfrm>
            <a:off x="929324" y="945012"/>
            <a:ext cx="7285351" cy="10129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CC42705-017C-8761-8CCF-F27F05A50E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7939"/>
          <a:stretch/>
        </p:blipFill>
        <p:spPr>
          <a:xfrm>
            <a:off x="1013100" y="1440974"/>
            <a:ext cx="7117798" cy="198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81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21919</TotalTime>
  <Words>1573</Words>
  <Application>Microsoft Office PowerPoint</Application>
  <PresentationFormat>On-screen Show (4:3)</PresentationFormat>
  <Paragraphs>300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맑은 고딕</vt:lpstr>
      <vt:lpstr>MathPackOne</vt:lpstr>
      <vt:lpstr>Calibri</vt:lpstr>
      <vt:lpstr>Amasis MT Pro</vt:lpstr>
      <vt:lpstr>Arial</vt:lpstr>
      <vt:lpstr>Cambria Math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auney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Soohwan Kim</cp:lastModifiedBy>
  <cp:revision>125</cp:revision>
  <dcterms:created xsi:type="dcterms:W3CDTF">2014-02-02T16:21:13Z</dcterms:created>
  <dcterms:modified xsi:type="dcterms:W3CDTF">2025-08-16T02:58:30Z</dcterms:modified>
</cp:coreProperties>
</file>

<file path=docProps/thumbnail.jpeg>
</file>